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0" r:id="rId2"/>
    <p:sldId id="358" r:id="rId3"/>
    <p:sldId id="357" r:id="rId4"/>
    <p:sldId id="356" r:id="rId5"/>
    <p:sldId id="319" r:id="rId6"/>
    <p:sldId id="351" r:id="rId7"/>
    <p:sldId id="348" r:id="rId8"/>
    <p:sldId id="353" r:id="rId9"/>
    <p:sldId id="355" r:id="rId10"/>
    <p:sldId id="359" r:id="rId11"/>
    <p:sldId id="361" r:id="rId12"/>
    <p:sldId id="354" r:id="rId13"/>
    <p:sldId id="362" r:id="rId14"/>
    <p:sldId id="363" r:id="rId15"/>
    <p:sldId id="364" r:id="rId16"/>
    <p:sldId id="36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0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7630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>
                <a:solidFill>
                  <a:schemeClr val="bg1"/>
                </a:solidFill>
              </a:rPr>
              <a:t>Topic:</a:t>
            </a:r>
          </a:p>
          <a:p>
            <a:pPr marL="0" indent="0" algn="ctr">
              <a:buNone/>
            </a:pPr>
            <a:r>
              <a:rPr lang="en-US" sz="5400" dirty="0" smtClean="0">
                <a:solidFill>
                  <a:schemeClr val="bg1"/>
                </a:solidFill>
              </a:rPr>
              <a:t>Interacting with TV learners</a:t>
            </a:r>
          </a:p>
          <a:p>
            <a:pPr marL="0" indent="0" algn="ctr">
              <a:buNone/>
            </a:pPr>
            <a:endParaRPr lang="en-US" sz="54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3600" dirty="0" smtClean="0">
                <a:solidFill>
                  <a:srgbClr val="FFFF00"/>
                </a:solidFill>
              </a:rPr>
              <a:t>inglescubatv@infomed.sld.cu</a:t>
            </a:r>
            <a:endParaRPr lang="en-US" sz="3600" dirty="0">
              <a:solidFill>
                <a:srgbClr val="FFFF00"/>
              </a:solidFill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74394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s-ES" dirty="0" err="1">
                <a:solidFill>
                  <a:schemeClr val="bg1"/>
                </a:solidFill>
              </a:rPr>
              <a:t>Our</a:t>
            </a:r>
            <a:r>
              <a:rPr lang="es-ES" dirty="0">
                <a:solidFill>
                  <a:schemeClr val="bg1"/>
                </a:solidFill>
              </a:rPr>
              <a:t> sincere </a:t>
            </a:r>
            <a:r>
              <a:rPr lang="es-ES" dirty="0" err="1">
                <a:solidFill>
                  <a:schemeClr val="bg1"/>
                </a:solidFill>
              </a:rPr>
              <a:t>thanks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to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534400" cy="48768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4700" b="1" u="sng" dirty="0" err="1" smtClean="0">
                <a:solidFill>
                  <a:schemeClr val="bg1"/>
                </a:solidFill>
              </a:rPr>
              <a:t>Mayito</a:t>
            </a:r>
            <a:r>
              <a:rPr lang="en-US" sz="4700" b="1" u="sng" dirty="0" smtClean="0">
                <a:solidFill>
                  <a:schemeClr val="bg1"/>
                </a:solidFill>
              </a:rPr>
              <a:t>,</a:t>
            </a:r>
            <a:r>
              <a:rPr lang="en-US" sz="4700" dirty="0" smtClean="0">
                <a:solidFill>
                  <a:schemeClr val="bg1"/>
                </a:solidFill>
              </a:rPr>
              <a:t> </a:t>
            </a:r>
            <a:r>
              <a:rPr lang="en-US" sz="4700" dirty="0">
                <a:solidFill>
                  <a:schemeClr val="bg1"/>
                </a:solidFill>
              </a:rPr>
              <a:t>who  has been to Hong </a:t>
            </a:r>
            <a:r>
              <a:rPr lang="en-US" sz="4700" dirty="0" smtClean="0">
                <a:solidFill>
                  <a:schemeClr val="bg1"/>
                </a:solidFill>
              </a:rPr>
              <a:t>Kong and was able </a:t>
            </a:r>
            <a:r>
              <a:rPr lang="en-US" sz="4700" dirty="0" smtClean="0">
                <a:solidFill>
                  <a:schemeClr val="bg1"/>
                </a:solidFill>
              </a:rPr>
              <a:t>to speak </a:t>
            </a:r>
            <a:r>
              <a:rPr lang="en-US" sz="4700" dirty="0" smtClean="0">
                <a:solidFill>
                  <a:schemeClr val="bg1"/>
                </a:solidFill>
              </a:rPr>
              <a:t>in English  there over </a:t>
            </a:r>
            <a:r>
              <a:rPr lang="en-US" sz="4700" dirty="0">
                <a:solidFill>
                  <a:schemeClr val="bg1"/>
                </a:solidFill>
              </a:rPr>
              <a:t>the phone to friends from English –speaking </a:t>
            </a:r>
            <a:r>
              <a:rPr lang="en-US" sz="4700" dirty="0" smtClean="0">
                <a:solidFill>
                  <a:schemeClr val="bg1"/>
                </a:solidFill>
              </a:rPr>
              <a:t>countries.</a:t>
            </a:r>
          </a:p>
          <a:p>
            <a:pPr marL="0" indent="0">
              <a:buNone/>
            </a:pPr>
            <a:endParaRPr lang="en-US" sz="47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4700" dirty="0" smtClean="0">
                <a:solidFill>
                  <a:schemeClr val="bg1"/>
                </a:solidFill>
              </a:rPr>
              <a:t>He wrote he follows the course,  </a:t>
            </a:r>
            <a:r>
              <a:rPr lang="en-US" sz="4700" dirty="0">
                <a:solidFill>
                  <a:schemeClr val="bg1"/>
                </a:solidFill>
              </a:rPr>
              <a:t>among other </a:t>
            </a:r>
            <a:r>
              <a:rPr lang="en-US" sz="4700" dirty="0" smtClean="0">
                <a:solidFill>
                  <a:schemeClr val="bg1"/>
                </a:solidFill>
              </a:rPr>
              <a:t>things: </a:t>
            </a:r>
            <a:r>
              <a:rPr lang="en-US" sz="4700" dirty="0">
                <a:solidFill>
                  <a:schemeClr val="bg1"/>
                </a:solidFill>
              </a:rPr>
              <a:t>“to enrich my vocabulary, to know more and to enlarge my skills and knowledge </a:t>
            </a:r>
            <a:r>
              <a:rPr lang="en-US" sz="4700" dirty="0" smtClean="0">
                <a:solidFill>
                  <a:schemeClr val="bg1"/>
                </a:solidFill>
              </a:rPr>
              <a:t>about the </a:t>
            </a:r>
            <a:r>
              <a:rPr lang="en-US" sz="4700" dirty="0">
                <a:solidFill>
                  <a:schemeClr val="bg1"/>
                </a:solidFill>
              </a:rPr>
              <a:t>English language, to </a:t>
            </a:r>
            <a:r>
              <a:rPr lang="en-US" sz="4700" dirty="0" smtClean="0">
                <a:solidFill>
                  <a:schemeClr val="bg1"/>
                </a:solidFill>
              </a:rPr>
              <a:t>become fluent, </a:t>
            </a:r>
            <a:r>
              <a:rPr lang="en-US" sz="4700" dirty="0">
                <a:solidFill>
                  <a:schemeClr val="bg1"/>
                </a:solidFill>
              </a:rPr>
              <a:t>to read and to speak </a:t>
            </a:r>
            <a:r>
              <a:rPr lang="en-US" sz="4700" dirty="0" smtClean="0">
                <a:solidFill>
                  <a:schemeClr val="bg1"/>
                </a:solidFill>
              </a:rPr>
              <a:t>about </a:t>
            </a:r>
            <a:r>
              <a:rPr lang="en-US" sz="4700" dirty="0">
                <a:solidFill>
                  <a:schemeClr val="bg1"/>
                </a:solidFill>
              </a:rPr>
              <a:t>any topic and in any </a:t>
            </a:r>
            <a:r>
              <a:rPr lang="en-US" sz="4700" dirty="0" smtClean="0">
                <a:solidFill>
                  <a:schemeClr val="bg1"/>
                </a:solidFill>
              </a:rPr>
              <a:t>environment.”</a:t>
            </a:r>
            <a:endParaRPr lang="en-US" sz="4700" dirty="0">
              <a:solidFill>
                <a:schemeClr val="bg1"/>
              </a:solidFill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7327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 dirty="0" err="1">
                <a:solidFill>
                  <a:schemeClr val="bg1"/>
                </a:solidFill>
              </a:rPr>
              <a:t>Our</a:t>
            </a:r>
            <a:r>
              <a:rPr lang="es-ES" sz="5400" dirty="0">
                <a:solidFill>
                  <a:schemeClr val="bg1"/>
                </a:solidFill>
              </a:rPr>
              <a:t> sincere </a:t>
            </a:r>
            <a:r>
              <a:rPr lang="es-ES" sz="5400" dirty="0" err="1">
                <a:solidFill>
                  <a:schemeClr val="bg1"/>
                </a:solidFill>
              </a:rPr>
              <a:t>thanks</a:t>
            </a:r>
            <a:r>
              <a:rPr lang="es-ES" sz="5400" dirty="0">
                <a:solidFill>
                  <a:schemeClr val="bg1"/>
                </a:solidFill>
              </a:rPr>
              <a:t> </a:t>
            </a:r>
            <a:r>
              <a:rPr lang="es-ES" sz="5400" dirty="0" err="1">
                <a:solidFill>
                  <a:schemeClr val="bg1"/>
                </a:solidFill>
              </a:rPr>
              <a:t>to</a:t>
            </a:r>
            <a:endParaRPr lang="es-ES" sz="5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4400" dirty="0" smtClean="0">
                <a:solidFill>
                  <a:schemeClr val="bg1"/>
                </a:solidFill>
              </a:rPr>
              <a:t>The </a:t>
            </a:r>
            <a:r>
              <a:rPr lang="es-ES" sz="4400" dirty="0" err="1" smtClean="0">
                <a:solidFill>
                  <a:schemeClr val="bg1"/>
                </a:solidFill>
              </a:rPr>
              <a:t>many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others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who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will</a:t>
            </a:r>
            <a:r>
              <a:rPr lang="es-ES" sz="4400" dirty="0" smtClean="0">
                <a:solidFill>
                  <a:schemeClr val="bg1"/>
                </a:solidFill>
              </a:rPr>
              <a:t> be </a:t>
            </a:r>
            <a:r>
              <a:rPr lang="es-ES" sz="4400" dirty="0" err="1" smtClean="0">
                <a:solidFill>
                  <a:schemeClr val="bg1"/>
                </a:solidFill>
              </a:rPr>
              <a:t>mentioned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>
                <a:solidFill>
                  <a:schemeClr val="bg1"/>
                </a:solidFill>
              </a:rPr>
              <a:t>in </a:t>
            </a:r>
            <a:r>
              <a:rPr lang="es-ES" sz="4400" dirty="0" err="1">
                <a:solidFill>
                  <a:schemeClr val="bg1"/>
                </a:solidFill>
              </a:rPr>
              <a:t>another</a:t>
            </a:r>
            <a:r>
              <a:rPr lang="es-ES" sz="4400" dirty="0">
                <a:solidFill>
                  <a:schemeClr val="bg1"/>
                </a:solidFill>
              </a:rPr>
              <a:t> 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special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thank-you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lesson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endParaRPr lang="es-E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898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 smtClean="0">
                <a:solidFill>
                  <a:schemeClr val="bg1"/>
                </a:solidFill>
              </a:rPr>
              <a:t>Message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from</a:t>
            </a:r>
            <a:r>
              <a:rPr lang="es-ES" dirty="0" smtClean="0">
                <a:solidFill>
                  <a:schemeClr val="bg1"/>
                </a:solidFill>
              </a:rPr>
              <a:t> TV </a:t>
            </a:r>
            <a:r>
              <a:rPr lang="es-ES" dirty="0" err="1" smtClean="0">
                <a:solidFill>
                  <a:schemeClr val="bg1"/>
                </a:solidFill>
              </a:rPr>
              <a:t>teachers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sz="4300" dirty="0">
                <a:solidFill>
                  <a:schemeClr val="bg1"/>
                </a:solidFill>
              </a:rPr>
              <a:t>Be sure the English teaching staff will do </a:t>
            </a:r>
            <a:r>
              <a:rPr lang="en-US" sz="4300" dirty="0" smtClean="0">
                <a:solidFill>
                  <a:schemeClr val="bg1"/>
                </a:solidFill>
              </a:rPr>
              <a:t>their </a:t>
            </a:r>
            <a:r>
              <a:rPr lang="en-US" sz="4300" dirty="0">
                <a:solidFill>
                  <a:schemeClr val="bg1"/>
                </a:solidFill>
              </a:rPr>
              <a:t>best to meet your needs and satisfy your learning demands no matter </a:t>
            </a:r>
            <a:r>
              <a:rPr lang="en-US" sz="4300" dirty="0" smtClean="0">
                <a:solidFill>
                  <a:schemeClr val="bg1"/>
                </a:solidFill>
              </a:rPr>
              <a:t>how old you are; </a:t>
            </a:r>
            <a:r>
              <a:rPr lang="en-US" sz="4300" dirty="0">
                <a:solidFill>
                  <a:schemeClr val="bg1"/>
                </a:solidFill>
              </a:rPr>
              <a:t>learning has no age </a:t>
            </a:r>
            <a:r>
              <a:rPr lang="en-US" sz="4300" dirty="0" smtClean="0">
                <a:solidFill>
                  <a:schemeClr val="bg1"/>
                </a:solidFill>
              </a:rPr>
              <a:t>limit.</a:t>
            </a:r>
            <a:endParaRPr lang="en-US" sz="4300" dirty="0">
              <a:solidFill>
                <a:schemeClr val="bg1"/>
              </a:solidFill>
            </a:endParaRPr>
          </a:p>
          <a:p>
            <a:r>
              <a:rPr lang="en-US" sz="4300" dirty="0" smtClean="0">
                <a:solidFill>
                  <a:schemeClr val="bg1"/>
                </a:solidFill>
              </a:rPr>
              <a:t>We Hope </a:t>
            </a:r>
            <a:r>
              <a:rPr lang="en-US" sz="4300" dirty="0">
                <a:solidFill>
                  <a:schemeClr val="bg1"/>
                </a:solidFill>
              </a:rPr>
              <a:t>you are enjoying our TV lessons and </a:t>
            </a:r>
            <a:r>
              <a:rPr lang="en-US" sz="4300" dirty="0" smtClean="0">
                <a:solidFill>
                  <a:schemeClr val="bg1"/>
                </a:solidFill>
              </a:rPr>
              <a:t>are ready </a:t>
            </a:r>
            <a:r>
              <a:rPr lang="en-US" sz="4300" dirty="0">
                <a:solidFill>
                  <a:schemeClr val="bg1"/>
                </a:solidFill>
              </a:rPr>
              <a:t>to join an English </a:t>
            </a:r>
            <a:r>
              <a:rPr lang="en-US" sz="4300" dirty="0" smtClean="0">
                <a:solidFill>
                  <a:schemeClr val="bg1"/>
                </a:solidFill>
              </a:rPr>
              <a:t>Club.</a:t>
            </a:r>
          </a:p>
          <a:p>
            <a:r>
              <a:rPr lang="en-US" sz="4300" dirty="0">
                <a:solidFill>
                  <a:schemeClr val="bg1"/>
                </a:solidFill>
              </a:rPr>
              <a:t>You are welcome to watch our lessons and </a:t>
            </a:r>
            <a:r>
              <a:rPr lang="en-US" sz="4300" dirty="0" smtClean="0">
                <a:solidFill>
                  <a:schemeClr val="bg1"/>
                </a:solidFill>
              </a:rPr>
              <a:t>learn.</a:t>
            </a:r>
            <a:endParaRPr lang="en-US" sz="4300" dirty="0">
              <a:solidFill>
                <a:schemeClr val="bg1"/>
              </a:solidFill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08984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1219200"/>
          </a:xfrm>
        </p:spPr>
        <p:txBody>
          <a:bodyPr>
            <a:normAutofit fontScale="90000"/>
          </a:bodyPr>
          <a:lstStyle/>
          <a:p>
            <a:r>
              <a:rPr lang="es-ES" b="1" dirty="0" err="1" smtClean="0">
                <a:solidFill>
                  <a:schemeClr val="bg1"/>
                </a:solidFill>
              </a:rPr>
              <a:t>Successful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language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learner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br>
              <a:rPr lang="es-ES" b="1" dirty="0" smtClean="0">
                <a:solidFill>
                  <a:schemeClr val="bg1"/>
                </a:solidFill>
              </a:rPr>
            </a:br>
            <a:r>
              <a:rPr lang="es-ES" b="1" dirty="0" err="1" smtClean="0">
                <a:solidFill>
                  <a:schemeClr val="bg1"/>
                </a:solidFill>
              </a:rPr>
              <a:t>Anecdote</a:t>
            </a:r>
            <a:r>
              <a:rPr lang="es-ES" b="1" dirty="0" smtClean="0">
                <a:solidFill>
                  <a:schemeClr val="bg1"/>
                </a:solidFill>
              </a:rPr>
              <a:t>  in Hong Kong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10600" cy="3200400"/>
          </a:xfrm>
        </p:spPr>
        <p:txBody>
          <a:bodyPr>
            <a:noAutofit/>
          </a:bodyPr>
          <a:lstStyle/>
          <a:p>
            <a:r>
              <a:rPr lang="es-ES" sz="4000" dirty="0" err="1" smtClean="0">
                <a:solidFill>
                  <a:schemeClr val="bg1"/>
                </a:solidFill>
              </a:rPr>
              <a:t>Practices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talking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himself</a:t>
            </a:r>
            <a:r>
              <a:rPr lang="es-ES" sz="4000" dirty="0" smtClean="0">
                <a:solidFill>
                  <a:schemeClr val="bg1"/>
                </a:solidFill>
              </a:rPr>
              <a:t>. </a:t>
            </a:r>
          </a:p>
          <a:p>
            <a:r>
              <a:rPr lang="es-ES" sz="4000" dirty="0" smtClean="0">
                <a:solidFill>
                  <a:schemeClr val="bg1"/>
                </a:solidFill>
              </a:rPr>
              <a:t>Uses </a:t>
            </a:r>
            <a:r>
              <a:rPr lang="es-ES" sz="4000" dirty="0" err="1" smtClean="0">
                <a:solidFill>
                  <a:schemeClr val="bg1"/>
                </a:solidFill>
              </a:rPr>
              <a:t>himself</a:t>
            </a:r>
            <a:r>
              <a:rPr lang="es-ES" sz="4000" dirty="0" smtClean="0">
                <a:solidFill>
                  <a:schemeClr val="bg1"/>
                </a:solidFill>
              </a:rPr>
              <a:t> as a </a:t>
            </a:r>
            <a:r>
              <a:rPr lang="es-ES" sz="4000" dirty="0" err="1" smtClean="0">
                <a:solidFill>
                  <a:schemeClr val="bg1"/>
                </a:solidFill>
              </a:rPr>
              <a:t>conversation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partner</a:t>
            </a:r>
            <a:r>
              <a:rPr lang="es-ES" sz="4000" dirty="0" smtClean="0">
                <a:solidFill>
                  <a:schemeClr val="bg1"/>
                </a:solidFill>
              </a:rPr>
              <a:t>. </a:t>
            </a:r>
            <a:endParaRPr lang="es-E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70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/>
          <a:lstStyle/>
          <a:p>
            <a:r>
              <a:rPr lang="es-ES" b="1" dirty="0" err="1" smtClean="0">
                <a:solidFill>
                  <a:schemeClr val="bg1"/>
                </a:solidFill>
              </a:rPr>
              <a:t>Successful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language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learners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610600" cy="5334000"/>
          </a:xfrm>
        </p:spPr>
        <p:txBody>
          <a:bodyPr>
            <a:noAutofit/>
          </a:bodyPr>
          <a:lstStyle/>
          <a:p>
            <a:r>
              <a:rPr lang="es-ES" sz="4000" dirty="0" err="1" smtClean="0">
                <a:solidFill>
                  <a:schemeClr val="bg1"/>
                </a:solidFill>
              </a:rPr>
              <a:t>Put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some</a:t>
            </a:r>
            <a:r>
              <a:rPr lang="es-ES" sz="4000" dirty="0" smtClean="0">
                <a:solidFill>
                  <a:schemeClr val="bg1"/>
                </a:solidFill>
              </a:rPr>
              <a:t> extra </a:t>
            </a:r>
            <a:r>
              <a:rPr lang="es-ES" sz="4000" dirty="0" err="1" smtClean="0">
                <a:solidFill>
                  <a:schemeClr val="bg1"/>
                </a:solidFill>
              </a:rPr>
              <a:t>into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it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themselves</a:t>
            </a:r>
            <a:r>
              <a:rPr lang="es-ES" sz="4000" dirty="0" smtClean="0">
                <a:solidFill>
                  <a:schemeClr val="bg1"/>
                </a:solidFill>
              </a:rPr>
              <a:t> 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go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beyond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what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is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available</a:t>
            </a:r>
            <a:r>
              <a:rPr lang="es-ES" sz="4000" dirty="0" smtClean="0">
                <a:solidFill>
                  <a:schemeClr val="bg1"/>
                </a:solidFill>
              </a:rPr>
              <a:t> in </a:t>
            </a:r>
            <a:r>
              <a:rPr lang="es-ES" sz="4000" dirty="0" err="1" smtClean="0">
                <a:solidFill>
                  <a:schemeClr val="bg1"/>
                </a:solidFill>
              </a:rPr>
              <a:t>their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classroom</a:t>
            </a:r>
            <a:r>
              <a:rPr lang="es-ES" sz="4000" dirty="0" smtClean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es-ES" sz="4000" dirty="0" smtClean="0">
                <a:solidFill>
                  <a:schemeClr val="bg1"/>
                </a:solidFill>
              </a:rPr>
              <a:t>   - </a:t>
            </a:r>
            <a:r>
              <a:rPr lang="es-ES" sz="4000" dirty="0" err="1" smtClean="0">
                <a:solidFill>
                  <a:schemeClr val="bg1"/>
                </a:solidFill>
              </a:rPr>
              <a:t>Keep</a:t>
            </a:r>
            <a:r>
              <a:rPr lang="es-ES" sz="4000" dirty="0" smtClean="0">
                <a:solidFill>
                  <a:schemeClr val="bg1"/>
                </a:solidFill>
              </a:rPr>
              <a:t> a </a:t>
            </a:r>
            <a:r>
              <a:rPr lang="es-ES" sz="4000" dirty="0" err="1" smtClean="0">
                <a:solidFill>
                  <a:schemeClr val="bg1"/>
                </a:solidFill>
              </a:rPr>
              <a:t>vocabulary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journal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smtClean="0">
                <a:solidFill>
                  <a:schemeClr val="bg1"/>
                </a:solidFill>
              </a:rPr>
              <a:t> - </a:t>
            </a:r>
            <a:r>
              <a:rPr lang="es-ES" sz="4000" dirty="0" err="1" smtClean="0">
                <a:solidFill>
                  <a:schemeClr val="bg1"/>
                </a:solidFill>
              </a:rPr>
              <a:t>Take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things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that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they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hear</a:t>
            </a:r>
            <a:r>
              <a:rPr lang="es-ES" sz="4000" dirty="0" smtClean="0">
                <a:solidFill>
                  <a:schemeClr val="bg1"/>
                </a:solidFill>
              </a:rPr>
              <a:t>- new </a:t>
            </a:r>
          </a:p>
          <a:p>
            <a:pPr marL="0" indent="0">
              <a:buNone/>
            </a:pP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smtClean="0">
                <a:solidFill>
                  <a:schemeClr val="bg1"/>
                </a:solidFill>
              </a:rPr>
              <a:t>    </a:t>
            </a:r>
            <a:r>
              <a:rPr lang="es-ES" sz="4000" dirty="0" err="1" smtClean="0">
                <a:solidFill>
                  <a:schemeClr val="bg1"/>
                </a:solidFill>
              </a:rPr>
              <a:t>words</a:t>
            </a:r>
            <a:r>
              <a:rPr lang="es-ES" sz="4000" dirty="0" smtClean="0">
                <a:solidFill>
                  <a:schemeClr val="bg1"/>
                </a:solidFill>
              </a:rPr>
              <a:t>, new </a:t>
            </a:r>
            <a:r>
              <a:rPr lang="es-ES" sz="4000" dirty="0" err="1" smtClean="0">
                <a:solidFill>
                  <a:schemeClr val="bg1"/>
                </a:solidFill>
              </a:rPr>
              <a:t>expressions</a:t>
            </a:r>
            <a:r>
              <a:rPr lang="es-ES" sz="4000" dirty="0" smtClean="0">
                <a:solidFill>
                  <a:schemeClr val="bg1"/>
                </a:solidFill>
              </a:rPr>
              <a:t> and so </a:t>
            </a:r>
            <a:r>
              <a:rPr lang="es-ES" sz="4000" dirty="0" err="1" smtClean="0">
                <a:solidFill>
                  <a:schemeClr val="bg1"/>
                </a:solidFill>
              </a:rPr>
              <a:t>on</a:t>
            </a:r>
            <a:r>
              <a:rPr lang="es-ES" sz="4000" dirty="0" smtClean="0">
                <a:solidFill>
                  <a:schemeClr val="bg1"/>
                </a:solidFill>
              </a:rPr>
              <a:t>. </a:t>
            </a:r>
          </a:p>
          <a:p>
            <a:r>
              <a:rPr lang="es-ES" sz="4000" dirty="0">
                <a:solidFill>
                  <a:schemeClr val="bg1"/>
                </a:solidFill>
              </a:rPr>
              <a:t> </a:t>
            </a:r>
            <a:endParaRPr lang="es-E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67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62000"/>
          </a:xfrm>
        </p:spPr>
        <p:txBody>
          <a:bodyPr/>
          <a:lstStyle/>
          <a:p>
            <a:r>
              <a:rPr lang="es-ES" b="1" dirty="0" err="1" smtClean="0">
                <a:solidFill>
                  <a:schemeClr val="bg1"/>
                </a:solidFill>
              </a:rPr>
              <a:t>Successful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language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learners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610600" cy="5334000"/>
          </a:xfrm>
        </p:spPr>
        <p:txBody>
          <a:bodyPr>
            <a:noAutofit/>
          </a:bodyPr>
          <a:lstStyle/>
          <a:p>
            <a:r>
              <a:rPr lang="es-ES" sz="4000" dirty="0" smtClean="0">
                <a:solidFill>
                  <a:schemeClr val="bg1"/>
                </a:solidFill>
              </a:rPr>
              <a:t>Devote a </a:t>
            </a:r>
            <a:r>
              <a:rPr lang="es-ES" sz="4000" dirty="0" err="1" smtClean="0">
                <a:solidFill>
                  <a:schemeClr val="bg1"/>
                </a:solidFill>
              </a:rPr>
              <a:t>little</a:t>
            </a:r>
            <a:r>
              <a:rPr lang="es-ES" sz="4000" dirty="0" smtClean="0">
                <a:solidFill>
                  <a:schemeClr val="bg1"/>
                </a:solidFill>
              </a:rPr>
              <a:t> of </a:t>
            </a:r>
            <a:r>
              <a:rPr lang="es-ES" sz="4000" dirty="0" err="1" smtClean="0">
                <a:solidFill>
                  <a:schemeClr val="bg1"/>
                </a:solidFill>
              </a:rPr>
              <a:t>their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private</a:t>
            </a:r>
            <a:r>
              <a:rPr lang="es-ES" sz="4000" dirty="0" smtClean="0">
                <a:solidFill>
                  <a:schemeClr val="bg1"/>
                </a:solidFill>
              </a:rPr>
              <a:t> time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language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learning</a:t>
            </a:r>
            <a:r>
              <a:rPr lang="es-ES" sz="4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ES" sz="4000" dirty="0" err="1" smtClean="0">
                <a:solidFill>
                  <a:schemeClr val="bg1"/>
                </a:solidFill>
              </a:rPr>
              <a:t>They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need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 </a:t>
            </a:r>
            <a:r>
              <a:rPr lang="es-ES" sz="4000" dirty="0" err="1" smtClean="0">
                <a:solidFill>
                  <a:schemeClr val="bg1"/>
                </a:solidFill>
              </a:rPr>
              <a:t>give</a:t>
            </a:r>
            <a:r>
              <a:rPr lang="es-ES" sz="4000" dirty="0" smtClean="0">
                <a:solidFill>
                  <a:schemeClr val="bg1"/>
                </a:solidFill>
              </a:rPr>
              <a:t> up </a:t>
            </a:r>
            <a:r>
              <a:rPr lang="es-ES" sz="4000" dirty="0" err="1" smtClean="0">
                <a:solidFill>
                  <a:schemeClr val="bg1"/>
                </a:solidFill>
              </a:rPr>
              <a:t>something</a:t>
            </a:r>
            <a:r>
              <a:rPr lang="es-ES" sz="4000" dirty="0" smtClean="0">
                <a:solidFill>
                  <a:schemeClr val="bg1"/>
                </a:solidFill>
              </a:rPr>
              <a:t>, </a:t>
            </a:r>
            <a:r>
              <a:rPr lang="es-ES" sz="4000" dirty="0">
                <a:solidFill>
                  <a:schemeClr val="bg1"/>
                </a:solidFill>
              </a:rPr>
              <a:t>in </a:t>
            </a:r>
            <a:r>
              <a:rPr lang="es-ES" sz="4000" dirty="0" err="1">
                <a:solidFill>
                  <a:schemeClr val="bg1"/>
                </a:solidFill>
              </a:rPr>
              <a:t>other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words</a:t>
            </a:r>
            <a:r>
              <a:rPr lang="es-ES" sz="4000" dirty="0" smtClean="0">
                <a:solidFill>
                  <a:schemeClr val="bg1"/>
                </a:solidFill>
              </a:rPr>
              <a:t>: </a:t>
            </a:r>
            <a:r>
              <a:rPr lang="es-ES" sz="4000" dirty="0" smtClean="0">
                <a:solidFill>
                  <a:schemeClr val="bg1"/>
                </a:solidFill>
              </a:rPr>
              <a:t>use </a:t>
            </a:r>
            <a:r>
              <a:rPr lang="es-ES" sz="4000" dirty="0" smtClean="0">
                <a:solidFill>
                  <a:schemeClr val="bg1"/>
                </a:solidFill>
              </a:rPr>
              <a:t>the </a:t>
            </a:r>
            <a:r>
              <a:rPr lang="es-ES" sz="4000" dirty="0" err="1" smtClean="0">
                <a:solidFill>
                  <a:schemeClr val="bg1"/>
                </a:solidFill>
              </a:rPr>
              <a:t>available</a:t>
            </a:r>
            <a:r>
              <a:rPr lang="es-ES" sz="4000" dirty="0" smtClean="0">
                <a:solidFill>
                  <a:schemeClr val="bg1"/>
                </a:solidFill>
              </a:rPr>
              <a:t> time in </a:t>
            </a:r>
            <a:r>
              <a:rPr lang="es-ES" sz="4000" dirty="0" err="1" smtClean="0">
                <a:solidFill>
                  <a:schemeClr val="bg1"/>
                </a:solidFill>
              </a:rPr>
              <a:t>productive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ways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increase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their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language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learning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capacity</a:t>
            </a:r>
            <a:r>
              <a:rPr lang="es-ES" sz="4000" dirty="0" smtClean="0">
                <a:solidFill>
                  <a:schemeClr val="bg1"/>
                </a:solidFill>
              </a:rPr>
              <a:t>.</a:t>
            </a:r>
            <a:endParaRPr lang="es-E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950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/>
            </a:r>
            <a:br>
              <a:rPr lang="es-ES" b="1" dirty="0" smtClean="0">
                <a:solidFill>
                  <a:schemeClr val="bg1"/>
                </a:solidFill>
              </a:rPr>
            </a:br>
            <a:r>
              <a:rPr lang="es-ES" b="1" dirty="0" err="1" smtClean="0">
                <a:solidFill>
                  <a:schemeClr val="bg1"/>
                </a:solidFill>
              </a:rPr>
              <a:t>Successful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language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learners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610600" cy="5334000"/>
          </a:xfrm>
        </p:spPr>
        <p:txBody>
          <a:bodyPr>
            <a:noAutofit/>
          </a:bodyPr>
          <a:lstStyle/>
          <a:p>
            <a:r>
              <a:rPr lang="es-ES" sz="4000" dirty="0" err="1" smtClean="0">
                <a:solidFill>
                  <a:schemeClr val="bg1"/>
                </a:solidFill>
              </a:rPr>
              <a:t>Seem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realize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that</a:t>
            </a:r>
            <a:r>
              <a:rPr lang="es-ES" sz="4000" dirty="0" smtClean="0">
                <a:solidFill>
                  <a:schemeClr val="bg1"/>
                </a:solidFill>
              </a:rPr>
              <a:t>  </a:t>
            </a:r>
            <a:r>
              <a:rPr lang="es-ES" sz="4000" dirty="0" err="1" smtClean="0">
                <a:solidFill>
                  <a:schemeClr val="bg1"/>
                </a:solidFill>
              </a:rPr>
              <a:t>they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need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endParaRPr lang="es-ES" sz="4000" dirty="0">
              <a:solidFill>
                <a:schemeClr val="bg1"/>
              </a:solidFill>
            </a:endParaRPr>
          </a:p>
          <a:p>
            <a:r>
              <a:rPr lang="es-ES" sz="4000" dirty="0" err="1" smtClean="0">
                <a:solidFill>
                  <a:schemeClr val="bg1"/>
                </a:solidFill>
              </a:rPr>
              <a:t>Keep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journals</a:t>
            </a:r>
            <a:r>
              <a:rPr lang="es-ES" sz="4000" smtClean="0">
                <a:solidFill>
                  <a:schemeClr val="bg1"/>
                </a:solidFill>
              </a:rPr>
              <a:t>. </a:t>
            </a:r>
            <a:endParaRPr lang="es-E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592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>
                <a:solidFill>
                  <a:schemeClr val="bg1"/>
                </a:solidFill>
              </a:rPr>
              <a:t>Aim</a:t>
            </a:r>
            <a:r>
              <a:rPr lang="es-ES" dirty="0" smtClean="0">
                <a:solidFill>
                  <a:schemeClr val="bg1"/>
                </a:solidFill>
              </a:rPr>
              <a:t> of </a:t>
            </a:r>
            <a:r>
              <a:rPr lang="es-ES" dirty="0" err="1" smtClean="0">
                <a:solidFill>
                  <a:schemeClr val="bg1"/>
                </a:solidFill>
              </a:rPr>
              <a:t>this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s</a:t>
            </a:r>
            <a:r>
              <a:rPr lang="es-ES" dirty="0" err="1" smtClean="0">
                <a:solidFill>
                  <a:schemeClr val="bg1"/>
                </a:solidFill>
              </a:rPr>
              <a:t>pecial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lesson</a:t>
            </a:r>
            <a:r>
              <a:rPr lang="es-ES" dirty="0" smtClean="0">
                <a:solidFill>
                  <a:schemeClr val="bg1"/>
                </a:solidFill>
              </a:rPr>
              <a:t>: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4000" dirty="0" smtClean="0">
                <a:solidFill>
                  <a:schemeClr val="bg1"/>
                </a:solidFill>
              </a:rPr>
              <a:t>-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thank</a:t>
            </a:r>
            <a:r>
              <a:rPr lang="es-ES" sz="4000" dirty="0" smtClean="0">
                <a:solidFill>
                  <a:schemeClr val="bg1"/>
                </a:solidFill>
              </a:rPr>
              <a:t>  TV </a:t>
            </a:r>
            <a:r>
              <a:rPr lang="es-ES" sz="4000" dirty="0" err="1" smtClean="0">
                <a:solidFill>
                  <a:schemeClr val="bg1"/>
                </a:solidFill>
              </a:rPr>
              <a:t>learners</a:t>
            </a:r>
            <a:r>
              <a:rPr lang="es-ES" sz="4000" dirty="0" smtClean="0">
                <a:solidFill>
                  <a:schemeClr val="bg1"/>
                </a:solidFill>
              </a:rPr>
              <a:t>   for  </a:t>
            </a:r>
            <a:r>
              <a:rPr lang="es-ES" sz="4000" dirty="0" err="1" smtClean="0">
                <a:solidFill>
                  <a:schemeClr val="bg1"/>
                </a:solidFill>
              </a:rPr>
              <a:t>their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messages</a:t>
            </a:r>
            <a:r>
              <a:rPr lang="es-ES" sz="4000" dirty="0" smtClean="0">
                <a:solidFill>
                  <a:schemeClr val="bg1"/>
                </a:solidFill>
              </a:rPr>
              <a:t>.</a:t>
            </a:r>
            <a:endParaRPr lang="es-ES" sz="4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ES" sz="4000" dirty="0" smtClean="0">
                <a:solidFill>
                  <a:schemeClr val="bg1"/>
                </a:solidFill>
              </a:rPr>
              <a:t>-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reiterate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our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comments</a:t>
            </a:r>
            <a:r>
              <a:rPr lang="es-ES" sz="4000" dirty="0" smtClean="0">
                <a:solidFill>
                  <a:schemeClr val="bg1"/>
                </a:solidFill>
              </a:rPr>
              <a:t> and ideas for the </a:t>
            </a:r>
            <a:r>
              <a:rPr lang="es-ES" sz="4000" dirty="0" err="1" smtClean="0">
                <a:solidFill>
                  <a:schemeClr val="bg1"/>
                </a:solidFill>
              </a:rPr>
              <a:t>benefit</a:t>
            </a:r>
            <a:r>
              <a:rPr lang="es-ES" sz="4000" dirty="0" smtClean="0">
                <a:solidFill>
                  <a:schemeClr val="bg1"/>
                </a:solidFill>
              </a:rPr>
              <a:t> of </a:t>
            </a:r>
            <a:r>
              <a:rPr lang="es-ES" sz="4000" dirty="0" err="1" smtClean="0">
                <a:solidFill>
                  <a:schemeClr val="bg1"/>
                </a:solidFill>
              </a:rPr>
              <a:t>the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course</a:t>
            </a:r>
            <a:r>
              <a:rPr lang="es-ES" sz="4000" dirty="0" smtClean="0">
                <a:solidFill>
                  <a:schemeClr val="bg1"/>
                </a:solidFill>
              </a:rPr>
              <a:t>. </a:t>
            </a:r>
            <a:endParaRPr lang="es-E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434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>
                <a:solidFill>
                  <a:schemeClr val="bg1"/>
                </a:solidFill>
              </a:rPr>
              <a:t>Number</a:t>
            </a:r>
            <a:r>
              <a:rPr lang="es-ES" dirty="0" smtClean="0">
                <a:solidFill>
                  <a:schemeClr val="bg1"/>
                </a:solidFill>
              </a:rPr>
              <a:t> of emails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4400" dirty="0" smtClean="0">
                <a:solidFill>
                  <a:schemeClr val="bg1"/>
                </a:solidFill>
              </a:rPr>
              <a:t>Up </a:t>
            </a:r>
            <a:r>
              <a:rPr lang="es-ES" sz="4400" dirty="0" err="1" smtClean="0">
                <a:solidFill>
                  <a:schemeClr val="bg1"/>
                </a:solidFill>
              </a:rPr>
              <a:t>to</a:t>
            </a:r>
            <a:r>
              <a:rPr lang="es-ES" sz="4400" dirty="0" smtClean="0">
                <a:solidFill>
                  <a:schemeClr val="bg1"/>
                </a:solidFill>
              </a:rPr>
              <a:t>  </a:t>
            </a:r>
            <a:r>
              <a:rPr lang="es-ES" sz="4400" dirty="0" err="1" smtClean="0">
                <a:solidFill>
                  <a:schemeClr val="bg1"/>
                </a:solidFill>
              </a:rPr>
              <a:t>December</a:t>
            </a:r>
            <a:r>
              <a:rPr lang="es-ES" sz="4400" dirty="0" smtClean="0">
                <a:solidFill>
                  <a:schemeClr val="bg1"/>
                </a:solidFill>
              </a:rPr>
              <a:t> 2015: more </a:t>
            </a:r>
            <a:r>
              <a:rPr lang="es-ES" sz="4400" dirty="0" err="1" smtClean="0">
                <a:solidFill>
                  <a:schemeClr val="bg1"/>
                </a:solidFill>
              </a:rPr>
              <a:t>than</a:t>
            </a:r>
            <a:r>
              <a:rPr lang="es-ES" sz="4400" dirty="0" smtClean="0">
                <a:solidFill>
                  <a:schemeClr val="bg1"/>
                </a:solidFill>
              </a:rPr>
              <a:t> 150 emails </a:t>
            </a:r>
            <a:r>
              <a:rPr lang="es-ES" sz="4400" dirty="0" err="1" smtClean="0">
                <a:solidFill>
                  <a:schemeClr val="bg1"/>
                </a:solidFill>
              </a:rPr>
              <a:t>have</a:t>
            </a:r>
            <a:r>
              <a:rPr lang="es-ES" sz="4400" dirty="0" smtClean="0">
                <a:solidFill>
                  <a:schemeClr val="bg1"/>
                </a:solidFill>
              </a:rPr>
              <a:t>  </a:t>
            </a:r>
            <a:r>
              <a:rPr lang="es-ES" sz="4400" dirty="0" err="1" smtClean="0">
                <a:solidFill>
                  <a:schemeClr val="bg1"/>
                </a:solidFill>
              </a:rPr>
              <a:t>been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sent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to</a:t>
            </a:r>
            <a:r>
              <a:rPr lang="es-ES" sz="4400" dirty="0" smtClean="0">
                <a:solidFill>
                  <a:schemeClr val="bg1"/>
                </a:solidFill>
              </a:rPr>
              <a:t> the English TV </a:t>
            </a:r>
            <a:r>
              <a:rPr lang="es-ES" sz="4400" dirty="0" err="1" smtClean="0">
                <a:solidFill>
                  <a:schemeClr val="bg1"/>
                </a:solidFill>
              </a:rPr>
              <a:t>teachers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from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every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province</a:t>
            </a:r>
            <a:r>
              <a:rPr lang="es-ES" sz="4400" dirty="0" smtClean="0">
                <a:solidFill>
                  <a:schemeClr val="bg1"/>
                </a:solidFill>
              </a:rPr>
              <a:t>.</a:t>
            </a:r>
          </a:p>
          <a:p>
            <a:endParaRPr lang="es-ES" dirty="0" smtClean="0">
              <a:solidFill>
                <a:schemeClr val="bg1"/>
              </a:solidFill>
            </a:endParaRPr>
          </a:p>
          <a:p>
            <a:endParaRPr lang="es-ES" dirty="0" smtClean="0">
              <a:solidFill>
                <a:schemeClr val="bg1"/>
              </a:solidFill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88023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s-ES" u="sng" dirty="0" err="1" smtClean="0">
                <a:solidFill>
                  <a:schemeClr val="bg1"/>
                </a:solidFill>
              </a:rPr>
              <a:t>Most</a:t>
            </a:r>
            <a:r>
              <a:rPr lang="es-ES" u="sng" dirty="0" smtClean="0">
                <a:solidFill>
                  <a:schemeClr val="bg1"/>
                </a:solidFill>
              </a:rPr>
              <a:t> </a:t>
            </a:r>
            <a:r>
              <a:rPr lang="es-ES" u="sng" dirty="0" err="1" smtClean="0">
                <a:solidFill>
                  <a:schemeClr val="bg1"/>
                </a:solidFill>
              </a:rPr>
              <a:t>common</a:t>
            </a:r>
            <a:r>
              <a:rPr lang="es-ES" u="sng" dirty="0" smtClean="0">
                <a:solidFill>
                  <a:schemeClr val="bg1"/>
                </a:solidFill>
              </a:rPr>
              <a:t> </a:t>
            </a:r>
            <a:r>
              <a:rPr lang="es-ES" u="sng" dirty="0" err="1" smtClean="0">
                <a:solidFill>
                  <a:schemeClr val="bg1"/>
                </a:solidFill>
              </a:rPr>
              <a:t>topics</a:t>
            </a:r>
            <a:r>
              <a:rPr lang="es-ES" u="sng" dirty="0" smtClean="0">
                <a:solidFill>
                  <a:schemeClr val="bg1"/>
                </a:solidFill>
              </a:rPr>
              <a:t> and </a:t>
            </a:r>
            <a:r>
              <a:rPr lang="es-ES" u="sng" dirty="0" err="1" smtClean="0">
                <a:solidFill>
                  <a:schemeClr val="bg1"/>
                </a:solidFill>
              </a:rPr>
              <a:t>reque</a:t>
            </a:r>
            <a:r>
              <a:rPr lang="es-ES" dirty="0" err="1" smtClean="0">
                <a:solidFill>
                  <a:schemeClr val="bg1"/>
                </a:solidFill>
              </a:rPr>
              <a:t>sts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/>
          </a:bodyPr>
          <a:lstStyle/>
          <a:p>
            <a:r>
              <a:rPr lang="es-ES" sz="3900" dirty="0" smtClean="0">
                <a:solidFill>
                  <a:schemeClr val="bg1"/>
                </a:solidFill>
              </a:rPr>
              <a:t>The TV </a:t>
            </a:r>
            <a:r>
              <a:rPr lang="es-ES" sz="3900" dirty="0" err="1" smtClean="0">
                <a:solidFill>
                  <a:schemeClr val="bg1"/>
                </a:solidFill>
              </a:rPr>
              <a:t>program</a:t>
            </a:r>
            <a:r>
              <a:rPr lang="es-ES" sz="3900" dirty="0" smtClean="0">
                <a:solidFill>
                  <a:schemeClr val="bg1"/>
                </a:solidFill>
              </a:rPr>
              <a:t> </a:t>
            </a:r>
            <a:r>
              <a:rPr lang="es-ES" sz="3900" dirty="0" err="1" smtClean="0">
                <a:solidFill>
                  <a:schemeClr val="bg1"/>
                </a:solidFill>
              </a:rPr>
              <a:t>schedule</a:t>
            </a:r>
            <a:endParaRPr lang="es-ES" sz="3900" dirty="0" smtClean="0">
              <a:solidFill>
                <a:schemeClr val="bg1"/>
              </a:solidFill>
            </a:endParaRPr>
          </a:p>
          <a:p>
            <a:endParaRPr lang="es-ES" sz="3900" dirty="0">
              <a:solidFill>
                <a:schemeClr val="bg1"/>
              </a:solidFill>
            </a:endParaRPr>
          </a:p>
          <a:p>
            <a:r>
              <a:rPr lang="es-ES" sz="3900" dirty="0" smtClean="0">
                <a:solidFill>
                  <a:schemeClr val="bg1"/>
                </a:solidFill>
              </a:rPr>
              <a:t>The </a:t>
            </a:r>
            <a:r>
              <a:rPr lang="es-ES" sz="3900" dirty="0" err="1" smtClean="0">
                <a:solidFill>
                  <a:schemeClr val="bg1"/>
                </a:solidFill>
              </a:rPr>
              <a:t>availability</a:t>
            </a:r>
            <a:r>
              <a:rPr lang="es-ES" sz="3900" dirty="0" smtClean="0">
                <a:solidFill>
                  <a:schemeClr val="bg1"/>
                </a:solidFill>
              </a:rPr>
              <a:t> of a </a:t>
            </a:r>
            <a:r>
              <a:rPr lang="es-ES" sz="3900" dirty="0" err="1" smtClean="0">
                <a:solidFill>
                  <a:schemeClr val="bg1"/>
                </a:solidFill>
              </a:rPr>
              <a:t>tabloid</a:t>
            </a:r>
            <a:endParaRPr lang="es-ES" sz="39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ES" sz="3900" dirty="0" smtClean="0">
              <a:solidFill>
                <a:schemeClr val="bg1"/>
              </a:solidFill>
            </a:endParaRPr>
          </a:p>
          <a:p>
            <a:r>
              <a:rPr lang="es-ES" sz="3900" dirty="0" smtClean="0">
                <a:solidFill>
                  <a:schemeClr val="bg1"/>
                </a:solidFill>
              </a:rPr>
              <a:t>The </a:t>
            </a:r>
            <a:r>
              <a:rPr lang="es-ES" sz="3900" dirty="0" err="1" smtClean="0">
                <a:solidFill>
                  <a:schemeClr val="bg1"/>
                </a:solidFill>
              </a:rPr>
              <a:t>availability</a:t>
            </a:r>
            <a:r>
              <a:rPr lang="es-ES" sz="3900" dirty="0" smtClean="0">
                <a:solidFill>
                  <a:schemeClr val="bg1"/>
                </a:solidFill>
              </a:rPr>
              <a:t> of digital </a:t>
            </a:r>
            <a:r>
              <a:rPr lang="es-ES" sz="3900" dirty="0" err="1" smtClean="0">
                <a:solidFill>
                  <a:schemeClr val="bg1"/>
                </a:solidFill>
              </a:rPr>
              <a:t>versions</a:t>
            </a:r>
            <a:r>
              <a:rPr lang="es-ES" sz="3900" dirty="0" smtClean="0">
                <a:solidFill>
                  <a:schemeClr val="bg1"/>
                </a:solidFill>
              </a:rPr>
              <a:t> </a:t>
            </a:r>
          </a:p>
          <a:p>
            <a:endParaRPr lang="es-ES" sz="3900" dirty="0" smtClean="0">
              <a:solidFill>
                <a:schemeClr val="bg1"/>
              </a:solidFill>
            </a:endParaRPr>
          </a:p>
          <a:p>
            <a:r>
              <a:rPr lang="es-ES" sz="3900" dirty="0" err="1" smtClean="0">
                <a:solidFill>
                  <a:schemeClr val="bg1"/>
                </a:solidFill>
              </a:rPr>
              <a:t>Suggestions</a:t>
            </a:r>
            <a:r>
              <a:rPr lang="es-ES" sz="3900" dirty="0" smtClean="0">
                <a:solidFill>
                  <a:schemeClr val="bg1"/>
                </a:solidFill>
              </a:rPr>
              <a:t>  of  </a:t>
            </a:r>
            <a:r>
              <a:rPr lang="es-ES" sz="3900" dirty="0" err="1" smtClean="0">
                <a:solidFill>
                  <a:schemeClr val="bg1"/>
                </a:solidFill>
              </a:rPr>
              <a:t>different</a:t>
            </a:r>
            <a:r>
              <a:rPr lang="es-ES" sz="3900" dirty="0" smtClean="0">
                <a:solidFill>
                  <a:schemeClr val="bg1"/>
                </a:solidFill>
              </a:rPr>
              <a:t> </a:t>
            </a:r>
            <a:r>
              <a:rPr lang="es-ES" sz="3900" dirty="0" err="1" smtClean="0">
                <a:solidFill>
                  <a:schemeClr val="bg1"/>
                </a:solidFill>
              </a:rPr>
              <a:t>kinds</a:t>
            </a: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31351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s-ES" dirty="0" err="1">
                <a:solidFill>
                  <a:schemeClr val="bg1"/>
                </a:solidFill>
              </a:rPr>
              <a:t>Our</a:t>
            </a:r>
            <a:r>
              <a:rPr lang="es-ES" dirty="0">
                <a:solidFill>
                  <a:schemeClr val="bg1"/>
                </a:solidFill>
              </a:rPr>
              <a:t> sincere </a:t>
            </a:r>
            <a:r>
              <a:rPr lang="es-ES" dirty="0" err="1">
                <a:solidFill>
                  <a:schemeClr val="bg1"/>
                </a:solidFill>
              </a:rPr>
              <a:t>thanks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to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sz="3600" b="1" u="sng" dirty="0" smtClean="0">
                <a:solidFill>
                  <a:schemeClr val="bg1"/>
                </a:solidFill>
              </a:rPr>
              <a:t>Bertha</a:t>
            </a:r>
            <a:r>
              <a:rPr lang="en-US" sz="3600" dirty="0">
                <a:solidFill>
                  <a:schemeClr val="bg1"/>
                </a:solidFill>
              </a:rPr>
              <a:t>, our dear English TV </a:t>
            </a:r>
            <a:r>
              <a:rPr lang="en-US" sz="3600" dirty="0" smtClean="0">
                <a:solidFill>
                  <a:schemeClr val="bg1"/>
                </a:solidFill>
              </a:rPr>
              <a:t>learner since the 1</a:t>
            </a:r>
            <a:r>
              <a:rPr lang="en-US" sz="3600" baseline="30000" dirty="0" smtClean="0">
                <a:solidFill>
                  <a:schemeClr val="bg1"/>
                </a:solidFill>
              </a:rPr>
              <a:t>st</a:t>
            </a:r>
            <a:r>
              <a:rPr lang="en-US" sz="3600" dirty="0" smtClean="0">
                <a:solidFill>
                  <a:schemeClr val="bg1"/>
                </a:solidFill>
              </a:rPr>
              <a:t> course, who stated in her email: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“I </a:t>
            </a:r>
            <a:r>
              <a:rPr lang="en-US" sz="3600" dirty="0">
                <a:solidFill>
                  <a:schemeClr val="bg1"/>
                </a:solidFill>
              </a:rPr>
              <a:t>was </a:t>
            </a:r>
            <a:r>
              <a:rPr lang="en-US" sz="3600" dirty="0" smtClean="0">
                <a:solidFill>
                  <a:schemeClr val="bg1"/>
                </a:solidFill>
              </a:rPr>
              <a:t>really </a:t>
            </a:r>
            <a:r>
              <a:rPr lang="en-US" sz="3600" dirty="0">
                <a:solidFill>
                  <a:schemeClr val="bg1"/>
                </a:solidFill>
              </a:rPr>
              <a:t>surprised today when I turned on the TV and I saw Professor </a:t>
            </a:r>
            <a:r>
              <a:rPr lang="en-US" sz="3600" dirty="0" smtClean="0">
                <a:solidFill>
                  <a:schemeClr val="bg1"/>
                </a:solidFill>
              </a:rPr>
              <a:t>Enriquez. </a:t>
            </a:r>
            <a:r>
              <a:rPr lang="en-US" sz="3600" dirty="0">
                <a:solidFill>
                  <a:schemeClr val="bg1"/>
                </a:solidFill>
              </a:rPr>
              <a:t>I </a:t>
            </a:r>
            <a:r>
              <a:rPr lang="en-US" sz="3600" dirty="0" smtClean="0">
                <a:solidFill>
                  <a:schemeClr val="bg1"/>
                </a:solidFill>
              </a:rPr>
              <a:t>couldn't </a:t>
            </a:r>
            <a:r>
              <a:rPr lang="en-US" sz="3600" dirty="0">
                <a:solidFill>
                  <a:schemeClr val="bg1"/>
                </a:solidFill>
              </a:rPr>
              <a:t>believe that </a:t>
            </a:r>
            <a:r>
              <a:rPr lang="en-US" sz="3600" dirty="0" smtClean="0">
                <a:solidFill>
                  <a:schemeClr val="bg1"/>
                </a:solidFill>
              </a:rPr>
              <a:t>she </a:t>
            </a:r>
            <a:r>
              <a:rPr lang="en-US" sz="3600" dirty="0">
                <a:solidFill>
                  <a:schemeClr val="bg1"/>
                </a:solidFill>
              </a:rPr>
              <a:t>was going to begin another English </a:t>
            </a:r>
            <a:r>
              <a:rPr lang="en-US" sz="3600" dirty="0" smtClean="0">
                <a:solidFill>
                  <a:schemeClr val="bg1"/>
                </a:solidFill>
              </a:rPr>
              <a:t>Course.”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</a:rPr>
              <a:t>“</a:t>
            </a:r>
            <a:r>
              <a:rPr lang="en-US" sz="3600" dirty="0" smtClean="0">
                <a:solidFill>
                  <a:schemeClr val="bg1"/>
                </a:solidFill>
              </a:rPr>
              <a:t>I'm </a:t>
            </a:r>
            <a:r>
              <a:rPr lang="en-US" sz="3600" dirty="0">
                <a:solidFill>
                  <a:schemeClr val="bg1"/>
                </a:solidFill>
              </a:rPr>
              <a:t>so sorry to have </a:t>
            </a:r>
            <a:r>
              <a:rPr lang="en-US" sz="3600" dirty="0" smtClean="0">
                <a:solidFill>
                  <a:schemeClr val="bg1"/>
                </a:solidFill>
              </a:rPr>
              <a:t>learned </a:t>
            </a:r>
            <a:r>
              <a:rPr lang="en-US" sz="3600" dirty="0">
                <a:solidFill>
                  <a:schemeClr val="bg1"/>
                </a:solidFill>
              </a:rPr>
              <a:t>today that Dra. Dolores Corona is not with us in this very minute. She was wonderful with </a:t>
            </a:r>
            <a:r>
              <a:rPr lang="en-US" sz="3600" dirty="0" smtClean="0">
                <a:solidFill>
                  <a:schemeClr val="bg1"/>
                </a:solidFill>
              </a:rPr>
              <a:t>her </a:t>
            </a:r>
            <a:r>
              <a:rPr lang="en-US" sz="3600" dirty="0">
                <a:solidFill>
                  <a:schemeClr val="bg1"/>
                </a:solidFill>
              </a:rPr>
              <a:t>famous RAPS”.</a:t>
            </a:r>
            <a:endParaRPr lang="es-ES" sz="3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E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048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782"/>
            <a:ext cx="8229600" cy="817418"/>
          </a:xfrm>
        </p:spPr>
        <p:txBody>
          <a:bodyPr/>
          <a:lstStyle/>
          <a:p>
            <a:r>
              <a:rPr lang="es-ES" dirty="0" err="1">
                <a:solidFill>
                  <a:schemeClr val="bg1"/>
                </a:solidFill>
              </a:rPr>
              <a:t>Our</a:t>
            </a:r>
            <a:r>
              <a:rPr lang="es-ES" dirty="0">
                <a:solidFill>
                  <a:schemeClr val="bg1"/>
                </a:solidFill>
              </a:rPr>
              <a:t> sincere </a:t>
            </a:r>
            <a:r>
              <a:rPr lang="es-ES" dirty="0" err="1">
                <a:solidFill>
                  <a:schemeClr val="bg1"/>
                </a:solidFill>
              </a:rPr>
              <a:t>thanks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to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525963"/>
          </a:xfrm>
        </p:spPr>
        <p:txBody>
          <a:bodyPr>
            <a:noAutofit/>
          </a:bodyPr>
          <a:lstStyle/>
          <a:p>
            <a:pPr marL="400050" lvl="1" indent="0">
              <a:buNone/>
            </a:pPr>
            <a:r>
              <a:rPr lang="es-ES" sz="4400" u="sng" dirty="0" smtClean="0">
                <a:solidFill>
                  <a:schemeClr val="bg1"/>
                </a:solidFill>
              </a:rPr>
              <a:t>Irina,  </a:t>
            </a:r>
            <a:r>
              <a:rPr lang="es-ES" sz="4400" u="sng" dirty="0" err="1" smtClean="0">
                <a:solidFill>
                  <a:schemeClr val="bg1"/>
                </a:solidFill>
              </a:rPr>
              <a:t>Daylis</a:t>
            </a:r>
            <a:r>
              <a:rPr lang="es-ES" sz="4400" u="sng" dirty="0" smtClean="0">
                <a:solidFill>
                  <a:schemeClr val="bg1"/>
                </a:solidFill>
              </a:rPr>
              <a:t>, Carmen, </a:t>
            </a:r>
            <a:r>
              <a:rPr lang="es-ES" sz="4400" u="sng" dirty="0" err="1" smtClean="0">
                <a:solidFill>
                  <a:schemeClr val="bg1"/>
                </a:solidFill>
              </a:rPr>
              <a:t>Yenisbel</a:t>
            </a:r>
            <a:r>
              <a:rPr lang="es-ES" sz="4400" u="sng" dirty="0" smtClean="0">
                <a:solidFill>
                  <a:schemeClr val="bg1"/>
                </a:solidFill>
              </a:rPr>
              <a:t>, Luis </a:t>
            </a:r>
            <a:r>
              <a:rPr lang="es-ES" sz="4400" dirty="0" smtClean="0">
                <a:solidFill>
                  <a:schemeClr val="bg1"/>
                </a:solidFill>
              </a:rPr>
              <a:t>and </a:t>
            </a:r>
            <a:r>
              <a:rPr lang="es-ES" sz="4400" u="sng" dirty="0" err="1" smtClean="0">
                <a:solidFill>
                  <a:schemeClr val="bg1"/>
                </a:solidFill>
              </a:rPr>
              <a:t>Eredy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who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have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joined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together</a:t>
            </a:r>
            <a:r>
              <a:rPr lang="es-ES" sz="4400" dirty="0" smtClean="0">
                <a:solidFill>
                  <a:schemeClr val="bg1"/>
                </a:solidFill>
              </a:rPr>
              <a:t> in </a:t>
            </a:r>
            <a:r>
              <a:rPr lang="es-ES" sz="4400" dirty="0" err="1" smtClean="0">
                <a:solidFill>
                  <a:schemeClr val="bg1"/>
                </a:solidFill>
              </a:rPr>
              <a:t>an</a:t>
            </a:r>
            <a:r>
              <a:rPr lang="es-ES" sz="4400" dirty="0" smtClean="0">
                <a:solidFill>
                  <a:schemeClr val="bg1"/>
                </a:solidFill>
              </a:rPr>
              <a:t> English Club. </a:t>
            </a:r>
          </a:p>
          <a:p>
            <a:pPr marL="400050" lvl="1" indent="0">
              <a:buNone/>
            </a:pPr>
            <a:endParaRPr lang="es-ES" sz="4400" dirty="0" smtClean="0">
              <a:solidFill>
                <a:schemeClr val="bg1"/>
              </a:solidFill>
            </a:endParaRPr>
          </a:p>
          <a:p>
            <a:pPr marL="400050" lvl="1" indent="0">
              <a:buNone/>
            </a:pPr>
            <a:r>
              <a:rPr lang="es-ES" sz="4400" u="sng" dirty="0" smtClean="0">
                <a:solidFill>
                  <a:schemeClr val="bg1"/>
                </a:solidFill>
              </a:rPr>
              <a:t>Orlando,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from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Holguin</a:t>
            </a:r>
            <a:r>
              <a:rPr lang="es-ES" sz="4400" dirty="0" smtClean="0">
                <a:solidFill>
                  <a:schemeClr val="bg1"/>
                </a:solidFill>
              </a:rPr>
              <a:t>  </a:t>
            </a:r>
            <a:r>
              <a:rPr lang="es-ES" sz="4400" dirty="0" err="1" smtClean="0">
                <a:solidFill>
                  <a:schemeClr val="bg1"/>
                </a:solidFill>
              </a:rPr>
              <a:t>who</a:t>
            </a:r>
            <a:r>
              <a:rPr lang="es-ES" sz="4400" dirty="0" smtClean="0">
                <a:solidFill>
                  <a:schemeClr val="bg1"/>
                </a:solidFill>
              </a:rPr>
              <a:t> has </a:t>
            </a:r>
            <a:r>
              <a:rPr lang="es-ES" sz="4400" dirty="0" err="1" smtClean="0">
                <a:solidFill>
                  <a:schemeClr val="bg1"/>
                </a:solidFill>
              </a:rPr>
              <a:t>made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several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suggestions</a:t>
            </a:r>
            <a:r>
              <a:rPr lang="es-ES" sz="4400" dirty="0" smtClean="0">
                <a:solidFill>
                  <a:schemeClr val="bg1"/>
                </a:solidFill>
              </a:rPr>
              <a:t> for the </a:t>
            </a:r>
            <a:r>
              <a:rPr lang="es-ES" sz="4400" dirty="0" err="1" smtClean="0">
                <a:solidFill>
                  <a:schemeClr val="bg1"/>
                </a:solidFill>
              </a:rPr>
              <a:t>best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development</a:t>
            </a:r>
            <a:r>
              <a:rPr lang="es-ES" sz="4400" dirty="0" smtClean="0">
                <a:solidFill>
                  <a:schemeClr val="bg1"/>
                </a:solidFill>
              </a:rPr>
              <a:t> of the </a:t>
            </a:r>
            <a:r>
              <a:rPr lang="es-ES" sz="4400" dirty="0" err="1" smtClean="0">
                <a:solidFill>
                  <a:schemeClr val="bg1"/>
                </a:solidFill>
              </a:rPr>
              <a:t>course</a:t>
            </a:r>
            <a:r>
              <a:rPr lang="es-ES" sz="4400" dirty="0" smtClean="0">
                <a:solidFill>
                  <a:schemeClr val="bg1"/>
                </a:solidFill>
              </a:rPr>
              <a:t>.</a:t>
            </a:r>
            <a:endParaRPr lang="es-E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536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s-ES" sz="4800" dirty="0" err="1" smtClean="0">
                <a:solidFill>
                  <a:schemeClr val="bg1"/>
                </a:solidFill>
              </a:rPr>
              <a:t>Our</a:t>
            </a:r>
            <a:r>
              <a:rPr lang="es-ES" sz="4800" dirty="0" smtClean="0">
                <a:solidFill>
                  <a:schemeClr val="bg1"/>
                </a:solidFill>
              </a:rPr>
              <a:t> sincere </a:t>
            </a:r>
            <a:r>
              <a:rPr lang="es-ES" sz="4800" dirty="0" err="1" smtClean="0">
                <a:solidFill>
                  <a:schemeClr val="bg1"/>
                </a:solidFill>
              </a:rPr>
              <a:t>thanks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to</a:t>
            </a:r>
            <a:endParaRPr lang="es-ES" sz="4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610600" cy="5715000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b="1" u="sng" dirty="0" err="1">
                <a:solidFill>
                  <a:schemeClr val="bg1"/>
                </a:solidFill>
              </a:rPr>
              <a:t>Daylen</a:t>
            </a:r>
            <a:r>
              <a:rPr lang="en-US" dirty="0">
                <a:solidFill>
                  <a:schemeClr val="bg1"/>
                </a:solidFill>
              </a:rPr>
              <a:t>, for being an English course follower since she was a </a:t>
            </a:r>
            <a:r>
              <a:rPr lang="en-US" dirty="0" smtClean="0">
                <a:solidFill>
                  <a:schemeClr val="bg1"/>
                </a:solidFill>
              </a:rPr>
              <a:t>teenager.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b="1" u="sng" dirty="0" smtClean="0">
                <a:solidFill>
                  <a:schemeClr val="bg1"/>
                </a:solidFill>
                <a:ea typeface="Calibri"/>
                <a:cs typeface="Times New Roman"/>
              </a:rPr>
              <a:t>Marcos</a:t>
            </a:r>
            <a:r>
              <a:rPr lang="en-US" dirty="0" smtClean="0">
                <a:solidFill>
                  <a:schemeClr val="bg1"/>
                </a:solidFill>
                <a:ea typeface="Calibri"/>
                <a:cs typeface="Times New Roman"/>
              </a:rPr>
              <a:t>, who enjoys our TV lessons.</a:t>
            </a:r>
          </a:p>
          <a:p>
            <a:pPr lvl="1"/>
            <a:r>
              <a:rPr lang="en-US" b="1" u="sng" dirty="0" err="1" smtClean="0">
                <a:solidFill>
                  <a:schemeClr val="bg1"/>
                </a:solidFill>
                <a:ea typeface="Calibri"/>
                <a:cs typeface="Times New Roman"/>
              </a:rPr>
              <a:t>Maira</a:t>
            </a:r>
            <a:r>
              <a:rPr lang="en-US" dirty="0" smtClean="0">
                <a:solidFill>
                  <a:schemeClr val="bg1"/>
                </a:solidFill>
                <a:ea typeface="Calibri"/>
                <a:cs typeface="Times New Roman"/>
              </a:rPr>
              <a:t>, who was ready to join an English Club.</a:t>
            </a:r>
          </a:p>
          <a:p>
            <a:pPr lvl="1"/>
            <a:r>
              <a:rPr lang="en-US" b="1" u="sng" dirty="0" smtClean="0">
                <a:solidFill>
                  <a:schemeClr val="bg1"/>
                </a:solidFill>
                <a:ea typeface="Calibri"/>
                <a:cs typeface="Times New Roman"/>
              </a:rPr>
              <a:t>Daniel</a:t>
            </a:r>
            <a:r>
              <a:rPr lang="en-US" dirty="0">
                <a:solidFill>
                  <a:schemeClr val="bg1"/>
                </a:solidFill>
                <a:ea typeface="Calibri"/>
                <a:cs typeface="Times New Roman"/>
              </a:rPr>
              <a:t>, </a:t>
            </a:r>
            <a:r>
              <a:rPr lang="en-US" dirty="0" smtClean="0">
                <a:solidFill>
                  <a:schemeClr val="bg1"/>
                </a:solidFill>
                <a:ea typeface="Calibri"/>
                <a:cs typeface="Times New Roman"/>
              </a:rPr>
              <a:t> who wants  his learning demands  to be met.</a:t>
            </a:r>
          </a:p>
          <a:p>
            <a:pPr lvl="1"/>
            <a:r>
              <a:rPr lang="en-US" b="1" dirty="0" smtClean="0">
                <a:solidFill>
                  <a:schemeClr val="bg1"/>
                </a:solidFill>
                <a:ea typeface="Calibri"/>
                <a:cs typeface="Times New Roman"/>
              </a:rPr>
              <a:t>Abel</a:t>
            </a:r>
            <a:r>
              <a:rPr lang="en-US" dirty="0" smtClean="0">
                <a:solidFill>
                  <a:schemeClr val="bg1"/>
                </a:solidFill>
                <a:ea typeface="Calibri"/>
                <a:cs typeface="Times New Roman"/>
              </a:rPr>
              <a:t>, for his suggestions about increasing the ITs into this EFL learning</a:t>
            </a:r>
          </a:p>
          <a:p>
            <a:pPr lvl="1"/>
            <a:r>
              <a:rPr lang="en-US" b="1" u="sng" dirty="0" smtClean="0">
                <a:solidFill>
                  <a:schemeClr val="bg1"/>
                </a:solidFill>
                <a:ea typeface="Calibri"/>
                <a:cs typeface="Times New Roman"/>
              </a:rPr>
              <a:t>Marcia</a:t>
            </a:r>
            <a:r>
              <a:rPr lang="en-US" dirty="0" smtClean="0">
                <a:solidFill>
                  <a:schemeClr val="bg1"/>
                </a:solidFill>
                <a:ea typeface="Calibri"/>
                <a:cs typeface="Times New Roman"/>
              </a:rPr>
              <a:t>, the 60-year-old self-taught fanatic.</a:t>
            </a:r>
          </a:p>
          <a:p>
            <a:pPr lvl="1"/>
            <a:r>
              <a:rPr lang="en-US" b="1" u="sng" dirty="0" smtClean="0">
                <a:solidFill>
                  <a:schemeClr val="bg1"/>
                </a:solidFill>
                <a:ea typeface="Calibri"/>
                <a:cs typeface="Times New Roman"/>
              </a:rPr>
              <a:t>Esteban</a:t>
            </a:r>
            <a:r>
              <a:rPr lang="en-US" dirty="0" smtClean="0">
                <a:solidFill>
                  <a:schemeClr val="bg1"/>
                </a:solidFill>
                <a:ea typeface="Calibri"/>
                <a:cs typeface="Times New Roman"/>
              </a:rPr>
              <a:t>, a retired banker from </a:t>
            </a:r>
            <a:r>
              <a:rPr lang="en-US" dirty="0" err="1" smtClean="0">
                <a:solidFill>
                  <a:schemeClr val="bg1"/>
                </a:solidFill>
                <a:ea typeface="Calibri"/>
                <a:cs typeface="Times New Roman"/>
              </a:rPr>
              <a:t>Manzanillo</a:t>
            </a:r>
            <a:r>
              <a:rPr lang="en-US" dirty="0" smtClean="0">
                <a:solidFill>
                  <a:schemeClr val="bg1"/>
                </a:solidFill>
                <a:ea typeface="Calibri"/>
                <a:cs typeface="Times New Roman"/>
              </a:rPr>
              <a:t>.</a:t>
            </a:r>
          </a:p>
          <a:p>
            <a:pPr lvl="1"/>
            <a:r>
              <a:rPr lang="en-US" b="1" u="sng" dirty="0" smtClean="0">
                <a:solidFill>
                  <a:schemeClr val="bg1"/>
                </a:solidFill>
                <a:ea typeface="Calibri"/>
                <a:cs typeface="Times New Roman"/>
              </a:rPr>
              <a:t>Juana Maria,</a:t>
            </a:r>
            <a:r>
              <a:rPr lang="en-US" dirty="0" smtClean="0">
                <a:solidFill>
                  <a:schemeClr val="bg1"/>
                </a:solidFill>
                <a:ea typeface="Calibri"/>
                <a:cs typeface="Times New Roman"/>
              </a:rPr>
              <a:t> from Cienfuegos,  for trusting us.</a:t>
            </a:r>
          </a:p>
          <a:p>
            <a:pPr lvl="1"/>
            <a:r>
              <a:rPr lang="en-US" b="1" dirty="0" smtClean="0">
                <a:solidFill>
                  <a:schemeClr val="bg1"/>
                </a:solidFill>
                <a:ea typeface="Calibri"/>
                <a:cs typeface="Times New Roman"/>
              </a:rPr>
              <a:t>Pastor </a:t>
            </a:r>
            <a:r>
              <a:rPr lang="en-US" b="1" u="sng" dirty="0" smtClean="0">
                <a:solidFill>
                  <a:schemeClr val="bg1"/>
                </a:solidFill>
                <a:ea typeface="Calibri"/>
                <a:cs typeface="Times New Roman"/>
              </a:rPr>
              <a:t>Joel,  </a:t>
            </a:r>
            <a:r>
              <a:rPr lang="en-US" dirty="0" smtClean="0">
                <a:solidFill>
                  <a:schemeClr val="bg1"/>
                </a:solidFill>
                <a:ea typeface="Calibri"/>
                <a:cs typeface="Times New Roman"/>
              </a:rPr>
              <a:t>from </a:t>
            </a:r>
            <a:r>
              <a:rPr lang="en-US" dirty="0" err="1" smtClean="0">
                <a:solidFill>
                  <a:schemeClr val="bg1"/>
                </a:solidFill>
                <a:ea typeface="Calibri"/>
                <a:cs typeface="Times New Roman"/>
              </a:rPr>
              <a:t>Soroa</a:t>
            </a:r>
            <a:endParaRPr lang="en-US" dirty="0" smtClean="0">
              <a:solidFill>
                <a:schemeClr val="bg1"/>
              </a:solidFill>
              <a:ea typeface="Calibri"/>
              <a:cs typeface="Times New Roman"/>
            </a:endParaRPr>
          </a:p>
          <a:p>
            <a:pPr lvl="1"/>
            <a:r>
              <a:rPr lang="en-US" b="1" u="sng" dirty="0" smtClean="0">
                <a:solidFill>
                  <a:schemeClr val="bg1"/>
                </a:solidFill>
                <a:ea typeface="Calibri"/>
                <a:cs typeface="Times New Roman"/>
              </a:rPr>
              <a:t>José </a:t>
            </a:r>
            <a:r>
              <a:rPr lang="en-US" dirty="0" smtClean="0">
                <a:solidFill>
                  <a:schemeClr val="bg1"/>
                </a:solidFill>
                <a:ea typeface="Calibri"/>
                <a:cs typeface="Times New Roman"/>
              </a:rPr>
              <a:t>,  who has got a Bachelor degree in Primary Education </a:t>
            </a:r>
          </a:p>
          <a:p>
            <a:endParaRPr lang="en-US" dirty="0" smtClean="0">
              <a:ea typeface="Calibri"/>
              <a:cs typeface="Times New Roman"/>
            </a:endParaRPr>
          </a:p>
          <a:p>
            <a:endParaRPr lang="en-US" dirty="0" smtClean="0">
              <a:ea typeface="Calibri"/>
              <a:cs typeface="Times New Roman"/>
            </a:endParaRPr>
          </a:p>
          <a:p>
            <a:endParaRPr lang="en-US" dirty="0" smtClean="0">
              <a:ea typeface="Calibri"/>
              <a:cs typeface="Times New Roman"/>
            </a:endParaRPr>
          </a:p>
          <a:p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668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53400" cy="639762"/>
          </a:xfrm>
        </p:spPr>
        <p:txBody>
          <a:bodyPr>
            <a:noAutofit/>
          </a:bodyPr>
          <a:lstStyle/>
          <a:p>
            <a:r>
              <a:rPr lang="es-ES" sz="4800" dirty="0" err="1">
                <a:solidFill>
                  <a:schemeClr val="bg1"/>
                </a:solidFill>
              </a:rPr>
              <a:t>Our</a:t>
            </a:r>
            <a:r>
              <a:rPr lang="es-ES" sz="4800" dirty="0">
                <a:solidFill>
                  <a:schemeClr val="bg1"/>
                </a:solidFill>
              </a:rPr>
              <a:t> sincere </a:t>
            </a:r>
            <a:r>
              <a:rPr lang="es-ES" sz="4800" dirty="0" err="1">
                <a:solidFill>
                  <a:schemeClr val="bg1"/>
                </a:solidFill>
              </a:rPr>
              <a:t>thanks</a:t>
            </a:r>
            <a:r>
              <a:rPr lang="es-ES" sz="4800" dirty="0">
                <a:solidFill>
                  <a:schemeClr val="bg1"/>
                </a:solidFill>
              </a:rPr>
              <a:t> </a:t>
            </a:r>
            <a:r>
              <a:rPr lang="es-ES" sz="4800" dirty="0" err="1">
                <a:solidFill>
                  <a:schemeClr val="bg1"/>
                </a:solidFill>
              </a:rPr>
              <a:t>to</a:t>
            </a:r>
            <a:endParaRPr lang="es-ES" sz="4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838200"/>
            <a:ext cx="8991600" cy="5562600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s-ES" sz="3400" b="1" u="sng" dirty="0" err="1" smtClean="0">
                <a:solidFill>
                  <a:schemeClr val="bg1"/>
                </a:solidFill>
              </a:rPr>
              <a:t>Dionel</a:t>
            </a:r>
            <a:r>
              <a:rPr lang="es-ES" sz="3400" b="1" u="sng" dirty="0" smtClean="0">
                <a:solidFill>
                  <a:schemeClr val="bg1"/>
                </a:solidFill>
              </a:rPr>
              <a:t>, </a:t>
            </a:r>
            <a:r>
              <a:rPr lang="es-ES" sz="3400" dirty="0" err="1" smtClean="0">
                <a:solidFill>
                  <a:schemeClr val="bg1"/>
                </a:solidFill>
              </a:rPr>
              <a:t>from</a:t>
            </a:r>
            <a:r>
              <a:rPr lang="es-ES" sz="3400" dirty="0" smtClean="0">
                <a:solidFill>
                  <a:schemeClr val="bg1"/>
                </a:solidFill>
              </a:rPr>
              <a:t> Alamar, </a:t>
            </a:r>
            <a:r>
              <a:rPr lang="es-ES" sz="3400" dirty="0" err="1" smtClean="0">
                <a:solidFill>
                  <a:schemeClr val="bg1"/>
                </a:solidFill>
              </a:rPr>
              <a:t>who</a:t>
            </a:r>
            <a:r>
              <a:rPr lang="es-ES" sz="3400" dirty="0" smtClean="0">
                <a:solidFill>
                  <a:schemeClr val="bg1"/>
                </a:solidFill>
              </a:rPr>
              <a:t> </a:t>
            </a:r>
            <a:r>
              <a:rPr lang="es-ES" sz="3400" dirty="0" err="1" smtClean="0">
                <a:solidFill>
                  <a:schemeClr val="bg1"/>
                </a:solidFill>
              </a:rPr>
              <a:t>usually</a:t>
            </a:r>
            <a:r>
              <a:rPr lang="es-ES" sz="3400" dirty="0" smtClean="0">
                <a:solidFill>
                  <a:schemeClr val="bg1"/>
                </a:solidFill>
              </a:rPr>
              <a:t> </a:t>
            </a:r>
            <a:r>
              <a:rPr lang="es-ES" sz="3400" dirty="0" err="1" smtClean="0">
                <a:solidFill>
                  <a:schemeClr val="bg1"/>
                </a:solidFill>
              </a:rPr>
              <a:t>writes</a:t>
            </a:r>
            <a:r>
              <a:rPr lang="es-ES" sz="3400" dirty="0" smtClean="0">
                <a:solidFill>
                  <a:schemeClr val="bg1"/>
                </a:solidFill>
              </a:rPr>
              <a:t> </a:t>
            </a:r>
            <a:r>
              <a:rPr lang="es-ES" sz="3400" dirty="0" err="1" smtClean="0">
                <a:solidFill>
                  <a:schemeClr val="bg1"/>
                </a:solidFill>
              </a:rPr>
              <a:t>to</a:t>
            </a:r>
            <a:r>
              <a:rPr lang="es-ES" sz="3400" dirty="0" smtClean="0">
                <a:solidFill>
                  <a:schemeClr val="bg1"/>
                </a:solidFill>
              </a:rPr>
              <a:t> </a:t>
            </a:r>
            <a:r>
              <a:rPr lang="es-ES" sz="3400" dirty="0" err="1" smtClean="0">
                <a:solidFill>
                  <a:schemeClr val="bg1"/>
                </a:solidFill>
              </a:rPr>
              <a:t>us</a:t>
            </a:r>
            <a:r>
              <a:rPr lang="es-ES" sz="3400" dirty="0" smtClean="0">
                <a:solidFill>
                  <a:schemeClr val="bg1"/>
                </a:solidFill>
              </a:rPr>
              <a:t> in English</a:t>
            </a:r>
          </a:p>
          <a:p>
            <a:pPr lvl="1"/>
            <a:r>
              <a:rPr lang="it-IT" sz="3400" b="1" u="sng" dirty="0" smtClean="0">
                <a:solidFill>
                  <a:schemeClr val="bg1"/>
                </a:solidFill>
              </a:rPr>
              <a:t>Pablo, </a:t>
            </a:r>
            <a:r>
              <a:rPr lang="it-IT" sz="3400" dirty="0" smtClean="0">
                <a:solidFill>
                  <a:schemeClr val="bg1"/>
                </a:solidFill>
              </a:rPr>
              <a:t>who lives in Colombia, Las Tunas,  and  is thinking of studying Foreign languages</a:t>
            </a:r>
          </a:p>
          <a:p>
            <a:pPr lvl="1"/>
            <a:r>
              <a:rPr lang="en-US" sz="3400" b="1" u="sng" dirty="0">
                <a:solidFill>
                  <a:schemeClr val="bg1"/>
                </a:solidFill>
              </a:rPr>
              <a:t>Joaquin, </a:t>
            </a:r>
            <a:r>
              <a:rPr lang="en-US" sz="3400" dirty="0">
                <a:solidFill>
                  <a:schemeClr val="bg1"/>
                </a:solidFill>
              </a:rPr>
              <a:t>a  Bachelor in </a:t>
            </a:r>
            <a:r>
              <a:rPr lang="en-US" sz="3400" dirty="0" smtClean="0">
                <a:solidFill>
                  <a:schemeClr val="bg1"/>
                </a:solidFill>
              </a:rPr>
              <a:t>Biochemistry, </a:t>
            </a:r>
            <a:r>
              <a:rPr lang="en-US" sz="3400" dirty="0">
                <a:solidFill>
                  <a:schemeClr val="bg1"/>
                </a:solidFill>
              </a:rPr>
              <a:t>who found our  TV lessons by chance</a:t>
            </a:r>
          </a:p>
          <a:p>
            <a:pPr lvl="1"/>
            <a:r>
              <a:rPr lang="it-IT" sz="3400" b="1" u="sng" dirty="0" smtClean="0">
                <a:solidFill>
                  <a:schemeClr val="bg1"/>
                </a:solidFill>
              </a:rPr>
              <a:t>Tania </a:t>
            </a:r>
            <a:r>
              <a:rPr lang="it-IT" sz="3400" dirty="0" smtClean="0">
                <a:solidFill>
                  <a:schemeClr val="bg1"/>
                </a:solidFill>
              </a:rPr>
              <a:t> a healthcare worker from Amancio, Las Tunas,  who is working hard to have a better command of English </a:t>
            </a:r>
          </a:p>
          <a:p>
            <a:pPr lvl="1"/>
            <a:r>
              <a:rPr lang="it-IT" sz="3400" b="1" u="sng" dirty="0" smtClean="0">
                <a:solidFill>
                  <a:schemeClr val="bg1"/>
                </a:solidFill>
              </a:rPr>
              <a:t>Will</a:t>
            </a:r>
            <a:r>
              <a:rPr lang="it-IT" sz="3400" dirty="0" smtClean="0">
                <a:solidFill>
                  <a:schemeClr val="bg1"/>
                </a:solidFill>
              </a:rPr>
              <a:t> , who requests  that we go step by step</a:t>
            </a:r>
          </a:p>
          <a:p>
            <a:pPr lvl="1"/>
            <a:r>
              <a:rPr lang="it-IT" sz="3400" b="1" u="sng" dirty="0" smtClean="0">
                <a:solidFill>
                  <a:schemeClr val="bg1"/>
                </a:solidFill>
              </a:rPr>
              <a:t>Adaris, </a:t>
            </a:r>
            <a:r>
              <a:rPr lang="it-IT" sz="3400" dirty="0" smtClean="0">
                <a:solidFill>
                  <a:schemeClr val="bg1"/>
                </a:solidFill>
              </a:rPr>
              <a:t>the registered nurse </a:t>
            </a:r>
          </a:p>
          <a:p>
            <a:pPr lvl="1"/>
            <a:r>
              <a:rPr lang="en-US" sz="3400" b="1" u="sng" dirty="0" smtClean="0">
                <a:solidFill>
                  <a:schemeClr val="bg1"/>
                </a:solidFill>
              </a:rPr>
              <a:t>Alexis, </a:t>
            </a:r>
            <a:r>
              <a:rPr lang="en-US" sz="3400" dirty="0" smtClean="0">
                <a:solidFill>
                  <a:schemeClr val="bg1"/>
                </a:solidFill>
              </a:rPr>
              <a:t>who expressed his sympathy when he learned  our dear Loly Corona  had passed away</a:t>
            </a:r>
            <a:endParaRPr lang="it-IT" sz="3400" dirty="0" smtClean="0">
              <a:solidFill>
                <a:schemeClr val="bg1"/>
              </a:solidFill>
            </a:endParaRPr>
          </a:p>
          <a:p>
            <a:pPr lvl="1"/>
            <a:endParaRPr lang="it-IT" dirty="0" smtClean="0">
              <a:solidFill>
                <a:schemeClr val="bg1"/>
              </a:solidFill>
            </a:endParaRPr>
          </a:p>
          <a:p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004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782"/>
            <a:ext cx="8077200" cy="817418"/>
          </a:xfrm>
        </p:spPr>
        <p:txBody>
          <a:bodyPr/>
          <a:lstStyle/>
          <a:p>
            <a:r>
              <a:rPr lang="es-ES" dirty="0" err="1">
                <a:solidFill>
                  <a:schemeClr val="bg1"/>
                </a:solidFill>
              </a:rPr>
              <a:t>Our</a:t>
            </a:r>
            <a:r>
              <a:rPr lang="es-ES" dirty="0">
                <a:solidFill>
                  <a:schemeClr val="bg1"/>
                </a:solidFill>
              </a:rPr>
              <a:t> sincere </a:t>
            </a:r>
            <a:r>
              <a:rPr lang="es-ES" dirty="0" err="1">
                <a:solidFill>
                  <a:schemeClr val="bg1"/>
                </a:solidFill>
              </a:rPr>
              <a:t>thanks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to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763000" cy="5867400"/>
          </a:xfrm>
        </p:spPr>
        <p:txBody>
          <a:bodyPr>
            <a:normAutofit/>
          </a:bodyPr>
          <a:lstStyle/>
          <a:p>
            <a:pPr lvl="1"/>
            <a:r>
              <a:rPr lang="es-ES" b="1" u="sng" dirty="0" smtClean="0">
                <a:solidFill>
                  <a:schemeClr val="bg1"/>
                </a:solidFill>
              </a:rPr>
              <a:t>Norma, </a:t>
            </a:r>
            <a:r>
              <a:rPr lang="es-ES" dirty="0" err="1" smtClean="0">
                <a:solidFill>
                  <a:schemeClr val="bg1"/>
                </a:solidFill>
              </a:rPr>
              <a:t>from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smtClean="0">
                <a:solidFill>
                  <a:schemeClr val="bg1"/>
                </a:solidFill>
              </a:rPr>
              <a:t>Máximo  </a:t>
            </a:r>
            <a:r>
              <a:rPr lang="es-ES" dirty="0">
                <a:solidFill>
                  <a:schemeClr val="bg1"/>
                </a:solidFill>
              </a:rPr>
              <a:t>Gómez </a:t>
            </a:r>
            <a:r>
              <a:rPr lang="es-ES" dirty="0" err="1" smtClean="0">
                <a:solidFill>
                  <a:schemeClr val="bg1"/>
                </a:solidFill>
              </a:rPr>
              <a:t>Polyclinic</a:t>
            </a:r>
            <a:r>
              <a:rPr lang="es-ES" dirty="0" smtClean="0">
                <a:solidFill>
                  <a:schemeClr val="bg1"/>
                </a:solidFill>
              </a:rPr>
              <a:t> in Holguín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smtClean="0">
                <a:solidFill>
                  <a:schemeClr val="bg1"/>
                </a:solidFill>
              </a:rPr>
              <a:t> and  </a:t>
            </a:r>
            <a:r>
              <a:rPr lang="es-ES" dirty="0" err="1" smtClean="0">
                <a:solidFill>
                  <a:schemeClr val="bg1"/>
                </a:solidFill>
              </a:rPr>
              <a:t>her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staff</a:t>
            </a:r>
            <a:r>
              <a:rPr lang="es-ES" dirty="0" smtClean="0">
                <a:solidFill>
                  <a:schemeClr val="bg1"/>
                </a:solidFill>
              </a:rPr>
              <a:t>,  </a:t>
            </a:r>
            <a:r>
              <a:rPr lang="es-ES" dirty="0" err="1" smtClean="0">
                <a:solidFill>
                  <a:schemeClr val="bg1"/>
                </a:solidFill>
              </a:rPr>
              <a:t>who</a:t>
            </a:r>
            <a:r>
              <a:rPr lang="es-ES" dirty="0" smtClean="0">
                <a:solidFill>
                  <a:schemeClr val="bg1"/>
                </a:solidFill>
              </a:rPr>
              <a:t>  are </a:t>
            </a:r>
            <a:r>
              <a:rPr lang="es-ES" dirty="0" err="1" smtClean="0">
                <a:solidFill>
                  <a:schemeClr val="bg1"/>
                </a:solidFill>
              </a:rPr>
              <a:t>interested</a:t>
            </a:r>
            <a:r>
              <a:rPr lang="es-ES" dirty="0" smtClean="0">
                <a:solidFill>
                  <a:schemeClr val="bg1"/>
                </a:solidFill>
              </a:rPr>
              <a:t> in </a:t>
            </a:r>
            <a:r>
              <a:rPr lang="es-ES" dirty="0" err="1" smtClean="0">
                <a:solidFill>
                  <a:schemeClr val="bg1"/>
                </a:solidFill>
              </a:rPr>
              <a:t>learning</a:t>
            </a:r>
            <a:r>
              <a:rPr lang="es-ES" dirty="0" smtClean="0">
                <a:solidFill>
                  <a:schemeClr val="bg1"/>
                </a:solidFill>
              </a:rPr>
              <a:t> more English</a:t>
            </a:r>
          </a:p>
          <a:p>
            <a:pPr lvl="1"/>
            <a:r>
              <a:rPr lang="es-ES" b="1" u="sng" dirty="0">
                <a:solidFill>
                  <a:schemeClr val="bg1"/>
                </a:solidFill>
              </a:rPr>
              <a:t>Dr Carlos </a:t>
            </a:r>
            <a:r>
              <a:rPr lang="es-ES" b="1" u="sng" dirty="0" smtClean="0">
                <a:solidFill>
                  <a:schemeClr val="bg1"/>
                </a:solidFill>
              </a:rPr>
              <a:t>Romero, </a:t>
            </a:r>
            <a:r>
              <a:rPr lang="es-ES" dirty="0" smtClean="0">
                <a:solidFill>
                  <a:schemeClr val="bg1"/>
                </a:solidFill>
              </a:rPr>
              <a:t>for </a:t>
            </a:r>
            <a:r>
              <a:rPr lang="es-ES" dirty="0" err="1" smtClean="0">
                <a:solidFill>
                  <a:schemeClr val="bg1"/>
                </a:solidFill>
              </a:rPr>
              <a:t>his</a:t>
            </a:r>
            <a:r>
              <a:rPr lang="es-ES" dirty="0" smtClean="0">
                <a:solidFill>
                  <a:schemeClr val="bg1"/>
                </a:solidFill>
              </a:rPr>
              <a:t> note of </a:t>
            </a:r>
            <a:r>
              <a:rPr lang="es-ES" dirty="0" err="1" smtClean="0">
                <a:solidFill>
                  <a:schemeClr val="bg1"/>
                </a:solidFill>
              </a:rPr>
              <a:t>gratitude</a:t>
            </a:r>
            <a:endParaRPr lang="es-ES" dirty="0" smtClean="0">
              <a:solidFill>
                <a:schemeClr val="bg1"/>
              </a:solidFill>
            </a:endParaRPr>
          </a:p>
          <a:p>
            <a:pPr lvl="1"/>
            <a:r>
              <a:rPr lang="en-US" b="1" u="sng" dirty="0">
                <a:solidFill>
                  <a:schemeClr val="bg1"/>
                </a:solidFill>
              </a:rPr>
              <a:t>Susan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, who lives in  </a:t>
            </a:r>
            <a:r>
              <a:rPr lang="en-US" dirty="0" err="1">
                <a:solidFill>
                  <a:schemeClr val="bg1"/>
                </a:solidFill>
              </a:rPr>
              <a:t>Bayamo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City, and  answered the question  about her expectations</a:t>
            </a:r>
          </a:p>
          <a:p>
            <a:pPr lvl="1"/>
            <a:r>
              <a:rPr lang="es-ES" b="1" u="sng" dirty="0" smtClean="0">
                <a:solidFill>
                  <a:schemeClr val="bg1"/>
                </a:solidFill>
              </a:rPr>
              <a:t>Maria, </a:t>
            </a:r>
            <a:r>
              <a:rPr lang="es-ES" dirty="0" smtClean="0">
                <a:solidFill>
                  <a:schemeClr val="bg1"/>
                </a:solidFill>
              </a:rPr>
              <a:t>the </a:t>
            </a:r>
            <a:r>
              <a:rPr lang="es-ES" dirty="0" err="1" smtClean="0">
                <a:solidFill>
                  <a:schemeClr val="bg1"/>
                </a:solidFill>
              </a:rPr>
              <a:t>teaching</a:t>
            </a:r>
            <a:r>
              <a:rPr lang="es-ES" dirty="0" smtClean="0">
                <a:solidFill>
                  <a:schemeClr val="bg1"/>
                </a:solidFill>
              </a:rPr>
              <a:t> vice -director of a </a:t>
            </a:r>
            <a:r>
              <a:rPr lang="es-ES" dirty="0" err="1" smtClean="0">
                <a:solidFill>
                  <a:schemeClr val="bg1"/>
                </a:solidFill>
              </a:rPr>
              <a:t>polyclinic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involved</a:t>
            </a:r>
            <a:r>
              <a:rPr lang="es-ES" dirty="0" smtClean="0">
                <a:solidFill>
                  <a:schemeClr val="bg1"/>
                </a:solidFill>
              </a:rPr>
              <a:t> in  </a:t>
            </a:r>
            <a:r>
              <a:rPr lang="es-ES" dirty="0" err="1" smtClean="0">
                <a:solidFill>
                  <a:schemeClr val="bg1"/>
                </a:solidFill>
              </a:rPr>
              <a:t>language</a:t>
            </a:r>
            <a:r>
              <a:rPr lang="es-ES" dirty="0" smtClean="0">
                <a:solidFill>
                  <a:schemeClr val="bg1"/>
                </a:solidFill>
              </a:rPr>
              <a:t> training  </a:t>
            </a:r>
          </a:p>
          <a:p>
            <a:pPr lvl="1"/>
            <a:r>
              <a:rPr lang="es-ES" b="1" u="sng" dirty="0" smtClean="0">
                <a:solidFill>
                  <a:schemeClr val="bg1"/>
                </a:solidFill>
              </a:rPr>
              <a:t>Beatriz, </a:t>
            </a:r>
            <a:r>
              <a:rPr lang="en-US" dirty="0" smtClean="0">
                <a:solidFill>
                  <a:schemeClr val="bg1"/>
                </a:solidFill>
              </a:rPr>
              <a:t>a </a:t>
            </a:r>
            <a:r>
              <a:rPr lang="en-US" dirty="0">
                <a:solidFill>
                  <a:schemeClr val="bg1"/>
                </a:solidFill>
              </a:rPr>
              <a:t>nurse </a:t>
            </a:r>
            <a:r>
              <a:rPr lang="en-US" dirty="0" smtClean="0">
                <a:solidFill>
                  <a:schemeClr val="bg1"/>
                </a:solidFill>
              </a:rPr>
              <a:t> and the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members</a:t>
            </a:r>
            <a:r>
              <a:rPr lang="es-ES" dirty="0" smtClean="0">
                <a:solidFill>
                  <a:schemeClr val="bg1"/>
                </a:solidFill>
              </a:rPr>
              <a:t> of </a:t>
            </a:r>
            <a:r>
              <a:rPr lang="es-ES" dirty="0" err="1" smtClean="0">
                <a:solidFill>
                  <a:schemeClr val="bg1"/>
                </a:solidFill>
              </a:rPr>
              <a:t>her</a:t>
            </a:r>
            <a:r>
              <a:rPr lang="es-ES" dirty="0" smtClean="0">
                <a:solidFill>
                  <a:schemeClr val="bg1"/>
                </a:solidFill>
              </a:rPr>
              <a:t> English Club: </a:t>
            </a:r>
            <a:r>
              <a:rPr lang="es-ES" b="1" u="sng" dirty="0" smtClean="0">
                <a:solidFill>
                  <a:schemeClr val="bg1"/>
                </a:solidFill>
              </a:rPr>
              <a:t>David</a:t>
            </a:r>
            <a:r>
              <a:rPr lang="es-ES" dirty="0" smtClean="0">
                <a:solidFill>
                  <a:schemeClr val="bg1"/>
                </a:solidFill>
              </a:rPr>
              <a:t> ,a</a:t>
            </a:r>
            <a:r>
              <a:rPr lang="en-US" dirty="0" smtClean="0">
                <a:solidFill>
                  <a:schemeClr val="bg1"/>
                </a:solidFill>
              </a:rPr>
              <a:t>n undergraduate student,  </a:t>
            </a:r>
            <a:r>
              <a:rPr lang="en-US" b="1" u="sng" dirty="0">
                <a:solidFill>
                  <a:schemeClr val="bg1"/>
                </a:solidFill>
              </a:rPr>
              <a:t>C</a:t>
            </a:r>
            <a:r>
              <a:rPr lang="en-US" b="1" u="sng" dirty="0" smtClean="0">
                <a:solidFill>
                  <a:schemeClr val="bg1"/>
                </a:solidFill>
              </a:rPr>
              <a:t>arlos</a:t>
            </a:r>
            <a:r>
              <a:rPr lang="en-US" dirty="0" smtClean="0">
                <a:solidFill>
                  <a:schemeClr val="bg1"/>
                </a:solidFill>
              </a:rPr>
              <a:t> , </a:t>
            </a:r>
            <a:r>
              <a:rPr lang="en-US" dirty="0">
                <a:solidFill>
                  <a:schemeClr val="bg1"/>
                </a:solidFill>
              </a:rPr>
              <a:t>a </a:t>
            </a:r>
            <a:r>
              <a:rPr lang="en-US" dirty="0" smtClean="0">
                <a:solidFill>
                  <a:schemeClr val="bg1"/>
                </a:solidFill>
              </a:rPr>
              <a:t>junior high  school student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and  </a:t>
            </a:r>
            <a:r>
              <a:rPr lang="en-US" b="1" u="sng" dirty="0" smtClean="0">
                <a:solidFill>
                  <a:schemeClr val="bg1"/>
                </a:solidFill>
              </a:rPr>
              <a:t>Ruben</a:t>
            </a:r>
            <a:r>
              <a:rPr lang="en-US" dirty="0" smtClean="0">
                <a:solidFill>
                  <a:schemeClr val="bg1"/>
                </a:solidFill>
              </a:rPr>
              <a:t> ,the lawyer</a:t>
            </a:r>
          </a:p>
          <a:p>
            <a:pPr lvl="1"/>
            <a:r>
              <a:rPr lang="en-US" b="1" dirty="0" smtClean="0">
                <a:solidFill>
                  <a:schemeClr val="bg1"/>
                </a:solidFill>
              </a:rPr>
              <a:t>Brown girl, </a:t>
            </a:r>
            <a:r>
              <a:rPr lang="en-US" dirty="0" smtClean="0">
                <a:solidFill>
                  <a:schemeClr val="bg1"/>
                </a:solidFill>
              </a:rPr>
              <a:t>who might be too shy to tell her name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090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779</Words>
  <Application>Microsoft Office PowerPoint</Application>
  <PresentationFormat>On-screen Show (4:3)</PresentationFormat>
  <Paragraphs>79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Aim of this special lesson:</vt:lpstr>
      <vt:lpstr>Number of emails</vt:lpstr>
      <vt:lpstr>Most common topics and requests</vt:lpstr>
      <vt:lpstr>Our sincere thanks to</vt:lpstr>
      <vt:lpstr>Our sincere thanks to</vt:lpstr>
      <vt:lpstr>Our sincere thanks to</vt:lpstr>
      <vt:lpstr>Our sincere thanks to</vt:lpstr>
      <vt:lpstr>Our sincere thanks to</vt:lpstr>
      <vt:lpstr>Our sincere thanks to</vt:lpstr>
      <vt:lpstr>Our sincere thanks to</vt:lpstr>
      <vt:lpstr>Message from TV teachers</vt:lpstr>
      <vt:lpstr>Successful language learner  Anecdote  in Hong Kong </vt:lpstr>
      <vt:lpstr>Successful language learners </vt:lpstr>
      <vt:lpstr>Successful language learners </vt:lpstr>
      <vt:lpstr> Successful language learners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Complete the conversation</dc:title>
  <dc:creator>Isora &amp; Garbey</dc:creator>
  <cp:lastModifiedBy>Och</cp:lastModifiedBy>
  <cp:revision>98</cp:revision>
  <dcterms:created xsi:type="dcterms:W3CDTF">2006-08-16T00:00:00Z</dcterms:created>
  <dcterms:modified xsi:type="dcterms:W3CDTF">2016-03-01T04:51:39Z</dcterms:modified>
</cp:coreProperties>
</file>