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47" r:id="rId3"/>
    <p:sldId id="313" r:id="rId4"/>
    <p:sldId id="342" r:id="rId5"/>
    <p:sldId id="319" r:id="rId6"/>
    <p:sldId id="329" r:id="rId7"/>
    <p:sldId id="343" r:id="rId8"/>
    <p:sldId id="315" r:id="rId9"/>
    <p:sldId id="330" r:id="rId10"/>
    <p:sldId id="336" r:id="rId11"/>
    <p:sldId id="316" r:id="rId12"/>
    <p:sldId id="331" r:id="rId13"/>
    <p:sldId id="337" r:id="rId14"/>
    <p:sldId id="318" r:id="rId15"/>
    <p:sldId id="332" r:id="rId16"/>
    <p:sldId id="338" r:id="rId17"/>
    <p:sldId id="317" r:id="rId18"/>
    <p:sldId id="333" r:id="rId19"/>
    <p:sldId id="344" r:id="rId20"/>
    <p:sldId id="320" r:id="rId21"/>
    <p:sldId id="328" r:id="rId22"/>
    <p:sldId id="339" r:id="rId23"/>
    <p:sldId id="322" r:id="rId24"/>
    <p:sldId id="334" r:id="rId25"/>
    <p:sldId id="340" r:id="rId26"/>
    <p:sldId id="323" r:id="rId27"/>
    <p:sldId id="335" r:id="rId28"/>
    <p:sldId id="345" r:id="rId29"/>
    <p:sldId id="324" r:id="rId30"/>
    <p:sldId id="326" r:id="rId31"/>
    <p:sldId id="325" r:id="rId32"/>
    <p:sldId id="327" r:id="rId33"/>
    <p:sldId id="348" r:id="rId34"/>
    <p:sldId id="350" r:id="rId35"/>
    <p:sldId id="351" r:id="rId36"/>
    <p:sldId id="34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25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45" y="3657600"/>
            <a:ext cx="7329055" cy="1143000"/>
          </a:xfrm>
        </p:spPr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000" b="1" dirty="0" err="1" smtClean="0">
                <a:solidFill>
                  <a:schemeClr val="bg1"/>
                </a:solidFill>
              </a:rPr>
              <a:t>Topic</a:t>
            </a:r>
            <a:r>
              <a:rPr lang="es-ES" sz="6000" b="1" dirty="0" smtClean="0">
                <a:solidFill>
                  <a:schemeClr val="bg1"/>
                </a:solidFill>
              </a:rPr>
              <a:t>: </a:t>
            </a:r>
            <a:r>
              <a:rPr lang="es-ES" sz="6000" b="1" dirty="0" err="1" smtClean="0">
                <a:solidFill>
                  <a:schemeClr val="bg1"/>
                </a:solidFill>
              </a:rPr>
              <a:t>Names</a:t>
            </a:r>
            <a:r>
              <a:rPr lang="es-ES" sz="6000" b="1" dirty="0" smtClean="0">
                <a:solidFill>
                  <a:schemeClr val="bg1"/>
                </a:solidFill>
              </a:rPr>
              <a:t> and </a:t>
            </a:r>
            <a:r>
              <a:rPr lang="es-ES" sz="6000" b="1" dirty="0" err="1" smtClean="0">
                <a:solidFill>
                  <a:schemeClr val="bg1"/>
                </a:solidFill>
              </a:rPr>
              <a:t>Titles</a:t>
            </a:r>
            <a:r>
              <a:rPr lang="es-ES" sz="6000" b="1" dirty="0" smtClean="0">
                <a:solidFill>
                  <a:schemeClr val="bg1"/>
                </a:solidFill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</a:rPr>
              <a:t>addressing</a:t>
            </a:r>
            <a:r>
              <a:rPr lang="es-ES" sz="6000" b="1" dirty="0" smtClean="0">
                <a:solidFill>
                  <a:schemeClr val="bg1"/>
                </a:solidFill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</a:rPr>
              <a:t>people</a:t>
            </a:r>
            <a:endParaRPr lang="es-ES" sz="60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ES" sz="6000" b="1" dirty="0" smtClean="0">
                <a:solidFill>
                  <a:schemeClr val="bg1"/>
                </a:solidFill>
              </a:rPr>
              <a:t>PRACTICE </a:t>
            </a:r>
            <a:endParaRPr lang="es-ES" sz="6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ES" sz="6000" b="1" dirty="0" smtClean="0">
                <a:solidFill>
                  <a:schemeClr val="bg1"/>
                </a:solidFill>
              </a:rPr>
              <a:t> </a:t>
            </a:r>
            <a:endParaRPr lang="es-E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3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Complete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Patient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 err="1" smtClean="0">
                <a:solidFill>
                  <a:schemeClr val="bg1"/>
                </a:solidFill>
              </a:rPr>
              <a:t>Good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morning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Is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there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u="sng" dirty="0" err="1">
                <a:solidFill>
                  <a:schemeClr val="bg1"/>
                </a:solidFill>
              </a:rPr>
              <a:t>any</a:t>
            </a:r>
            <a:r>
              <a:rPr lang="es-ES" b="1" u="sng" dirty="0">
                <a:solidFill>
                  <a:schemeClr val="bg1"/>
                </a:solidFill>
              </a:rPr>
              <a:t>  </a:t>
            </a:r>
            <a:r>
              <a:rPr lang="es-ES" b="1" u="sng" dirty="0" smtClean="0">
                <a:solidFill>
                  <a:schemeClr val="bg1"/>
                </a:solidFill>
              </a:rPr>
              <a:t>doctor </a:t>
            </a:r>
            <a:r>
              <a:rPr lang="es-ES" b="1" dirty="0" err="1" smtClean="0">
                <a:solidFill>
                  <a:schemeClr val="bg1"/>
                </a:solidFill>
              </a:rPr>
              <a:t>around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  <a:endParaRPr lang="es-ES" b="1" dirty="0">
              <a:solidFill>
                <a:schemeClr val="bg1"/>
              </a:solidFill>
            </a:endParaRPr>
          </a:p>
          <a:p>
            <a:r>
              <a:rPr lang="es-ES" b="1" dirty="0" smtClean="0">
                <a:solidFill>
                  <a:schemeClr val="bg1"/>
                </a:solidFill>
              </a:rPr>
              <a:t>Yes. 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u="sng" dirty="0" smtClean="0">
                <a:solidFill>
                  <a:schemeClr val="bg1"/>
                </a:solidFill>
              </a:rPr>
              <a:t>Dr  Martin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 in </a:t>
            </a:r>
            <a:r>
              <a:rPr lang="es-ES" b="1" dirty="0" err="1" smtClean="0">
                <a:solidFill>
                  <a:schemeClr val="bg1"/>
                </a:solidFill>
              </a:rPr>
              <a:t>his</a:t>
            </a:r>
            <a:r>
              <a:rPr lang="es-ES" b="1" dirty="0" smtClean="0">
                <a:solidFill>
                  <a:schemeClr val="bg1"/>
                </a:solidFill>
              </a:rPr>
              <a:t> office.</a:t>
            </a:r>
          </a:p>
          <a:p>
            <a:pPr marL="0" indent="0">
              <a:buNone/>
            </a:pPr>
            <a:endParaRPr lang="es-E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b="1" dirty="0" err="1" smtClean="0">
                <a:solidFill>
                  <a:schemeClr val="bg1"/>
                </a:solidFill>
              </a:rPr>
              <a:t>Parents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 err="1" smtClean="0">
                <a:solidFill>
                  <a:schemeClr val="bg1"/>
                </a:solidFill>
              </a:rPr>
              <a:t>Good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afternoon</a:t>
            </a:r>
            <a:r>
              <a:rPr lang="es-ES" b="1" dirty="0" smtClean="0">
                <a:solidFill>
                  <a:schemeClr val="bg1"/>
                </a:solidFill>
              </a:rPr>
              <a:t>. </a:t>
            </a:r>
            <a:r>
              <a:rPr lang="es-ES" b="1" dirty="0" err="1" smtClean="0">
                <a:solidFill>
                  <a:schemeClr val="bg1"/>
                </a:solidFill>
              </a:rPr>
              <a:t>We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have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arranged</a:t>
            </a:r>
            <a:r>
              <a:rPr lang="es-ES" b="1" dirty="0" smtClean="0">
                <a:solidFill>
                  <a:schemeClr val="bg1"/>
                </a:solidFill>
              </a:rPr>
              <a:t>  a </a:t>
            </a:r>
            <a:r>
              <a:rPr lang="es-ES" b="1" dirty="0" err="1" smtClean="0">
                <a:solidFill>
                  <a:schemeClr val="bg1"/>
                </a:solidFill>
              </a:rPr>
              <a:t>meeting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with</a:t>
            </a:r>
            <a:r>
              <a:rPr lang="es-ES" b="1" dirty="0" smtClean="0">
                <a:solidFill>
                  <a:schemeClr val="bg1"/>
                </a:solidFill>
              </a:rPr>
              <a:t>  </a:t>
            </a:r>
            <a:r>
              <a:rPr lang="es-ES" b="1" u="sng" dirty="0" err="1" smtClean="0">
                <a:solidFill>
                  <a:schemeClr val="bg1"/>
                </a:solidFill>
              </a:rPr>
              <a:t>Mrs</a:t>
            </a:r>
            <a:r>
              <a:rPr lang="es-ES" b="1" u="sng" dirty="0" smtClean="0">
                <a:solidFill>
                  <a:schemeClr val="bg1"/>
                </a:solidFill>
              </a:rPr>
              <a:t> Patterson</a:t>
            </a:r>
            <a:r>
              <a:rPr lang="es-ES" b="1" dirty="0" smtClean="0">
                <a:solidFill>
                  <a:schemeClr val="bg1"/>
                </a:solidFill>
              </a:rPr>
              <a:t>.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she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here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es-ES" b="1" dirty="0" err="1" smtClean="0">
                <a:solidFill>
                  <a:schemeClr val="bg1"/>
                </a:solidFill>
              </a:rPr>
              <a:t>Secretary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>
                <a:solidFill>
                  <a:schemeClr val="bg1"/>
                </a:solidFill>
              </a:rPr>
              <a:t>O</a:t>
            </a:r>
            <a:r>
              <a:rPr lang="es-ES" b="1" dirty="0" smtClean="0">
                <a:solidFill>
                  <a:schemeClr val="bg1"/>
                </a:solidFill>
              </a:rPr>
              <a:t>h, yes. </a:t>
            </a:r>
            <a:r>
              <a:rPr lang="es-ES" b="1" dirty="0" err="1" smtClean="0">
                <a:solidFill>
                  <a:schemeClr val="bg1"/>
                </a:solidFill>
              </a:rPr>
              <a:t>This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way</a:t>
            </a:r>
            <a:r>
              <a:rPr lang="es-ES" b="1" dirty="0" smtClean="0">
                <a:solidFill>
                  <a:schemeClr val="bg1"/>
                </a:solidFill>
              </a:rPr>
              <a:t>, </a:t>
            </a:r>
            <a:r>
              <a:rPr lang="es-ES" b="1" dirty="0" err="1" smtClean="0">
                <a:solidFill>
                  <a:schemeClr val="bg1"/>
                </a:solidFill>
              </a:rPr>
              <a:t>please</a:t>
            </a:r>
            <a:r>
              <a:rPr lang="es-ES" b="1" dirty="0" smtClean="0">
                <a:solidFill>
                  <a:schemeClr val="bg1"/>
                </a:solidFill>
              </a:rPr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964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b="1" dirty="0" smtClean="0">
                <a:solidFill>
                  <a:schemeClr val="bg1"/>
                </a:solidFill>
              </a:rPr>
              <a:t>Student: </a:t>
            </a:r>
            <a:r>
              <a:rPr lang="es-ES" sz="4400" b="1" dirty="0" err="1" smtClean="0">
                <a:solidFill>
                  <a:schemeClr val="bg1"/>
                </a:solidFill>
              </a:rPr>
              <a:t>Where</a:t>
            </a:r>
            <a:r>
              <a:rPr lang="es-ES" sz="4400" b="1" dirty="0" smtClean="0">
                <a:solidFill>
                  <a:schemeClr val="bg1"/>
                </a:solidFill>
              </a:rPr>
              <a:t> can I </a:t>
            </a:r>
            <a:r>
              <a:rPr lang="es-ES" sz="4400" b="1" dirty="0" err="1" smtClean="0">
                <a:solidFill>
                  <a:schemeClr val="bg1"/>
                </a:solidFill>
              </a:rPr>
              <a:t>see</a:t>
            </a:r>
            <a:r>
              <a:rPr lang="es-ES" sz="4400" b="1" dirty="0" smtClean="0">
                <a:solidFill>
                  <a:schemeClr val="bg1"/>
                </a:solidFill>
              </a:rPr>
              <a:t> ____ Wilson? 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Secretary</a:t>
            </a:r>
            <a:r>
              <a:rPr lang="es-ES" sz="4400" b="1" dirty="0" smtClean="0">
                <a:solidFill>
                  <a:schemeClr val="bg1"/>
                </a:solidFill>
              </a:rPr>
              <a:t>: ____ Wilson </a:t>
            </a:r>
            <a:r>
              <a:rPr lang="es-ES" sz="4400" b="1" dirty="0" err="1" smtClean="0">
                <a:solidFill>
                  <a:schemeClr val="bg1"/>
                </a:solidFill>
              </a:rPr>
              <a:t>is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lecturing</a:t>
            </a:r>
            <a:r>
              <a:rPr lang="es-ES" sz="4400" b="1" dirty="0" smtClean="0">
                <a:solidFill>
                  <a:schemeClr val="bg1"/>
                </a:solidFill>
              </a:rPr>
              <a:t> in </a:t>
            </a:r>
            <a:r>
              <a:rPr lang="es-ES" sz="4400" b="1" dirty="0" err="1" smtClean="0">
                <a:solidFill>
                  <a:schemeClr val="bg1"/>
                </a:solidFill>
              </a:rPr>
              <a:t>Room</a:t>
            </a:r>
            <a:r>
              <a:rPr lang="es-ES" sz="4400" b="1" dirty="0" smtClean="0">
                <a:solidFill>
                  <a:schemeClr val="bg1"/>
                </a:solidFill>
              </a:rPr>
              <a:t> 15. </a:t>
            </a:r>
            <a:endParaRPr lang="es-E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7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b="1" dirty="0" smtClean="0">
                <a:solidFill>
                  <a:schemeClr val="bg1"/>
                </a:solidFill>
              </a:rPr>
              <a:t>Student: </a:t>
            </a:r>
            <a:r>
              <a:rPr lang="es-ES" sz="4400" b="1" dirty="0" err="1" smtClean="0">
                <a:solidFill>
                  <a:schemeClr val="bg1"/>
                </a:solidFill>
              </a:rPr>
              <a:t>Where</a:t>
            </a:r>
            <a:r>
              <a:rPr lang="es-ES" sz="4400" b="1" dirty="0" smtClean="0">
                <a:solidFill>
                  <a:schemeClr val="bg1"/>
                </a:solidFill>
              </a:rPr>
              <a:t> can I </a:t>
            </a:r>
            <a:r>
              <a:rPr lang="es-ES" sz="4400" b="1" dirty="0" err="1" smtClean="0">
                <a:solidFill>
                  <a:schemeClr val="bg1"/>
                </a:solidFill>
              </a:rPr>
              <a:t>see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u="sng" dirty="0" err="1" smtClean="0">
                <a:solidFill>
                  <a:schemeClr val="bg1"/>
                </a:solidFill>
              </a:rPr>
              <a:t>Professor</a:t>
            </a:r>
            <a:r>
              <a:rPr lang="es-ES" sz="4400" b="1" dirty="0" smtClean="0">
                <a:solidFill>
                  <a:schemeClr val="bg1"/>
                </a:solidFill>
              </a:rPr>
              <a:t> Wilson? 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Secretary</a:t>
            </a:r>
            <a:r>
              <a:rPr lang="es-ES" sz="4400" b="1" dirty="0" smtClean="0">
                <a:solidFill>
                  <a:schemeClr val="bg1"/>
                </a:solidFill>
              </a:rPr>
              <a:t>:  </a:t>
            </a:r>
            <a:r>
              <a:rPr lang="es-ES" sz="4400" b="1" u="sng" dirty="0" smtClean="0">
                <a:solidFill>
                  <a:schemeClr val="bg1"/>
                </a:solidFill>
              </a:rPr>
              <a:t>Dr</a:t>
            </a:r>
            <a:r>
              <a:rPr lang="es-ES" sz="4400" b="1" dirty="0" smtClean="0">
                <a:solidFill>
                  <a:schemeClr val="bg1"/>
                </a:solidFill>
              </a:rPr>
              <a:t> Wilson </a:t>
            </a:r>
            <a:r>
              <a:rPr lang="es-ES" sz="4400" b="1" dirty="0" err="1" smtClean="0">
                <a:solidFill>
                  <a:schemeClr val="bg1"/>
                </a:solidFill>
              </a:rPr>
              <a:t>is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lecturing</a:t>
            </a:r>
            <a:r>
              <a:rPr lang="es-ES" sz="4400" b="1" dirty="0" smtClean="0">
                <a:solidFill>
                  <a:schemeClr val="bg1"/>
                </a:solidFill>
              </a:rPr>
              <a:t> in </a:t>
            </a:r>
            <a:r>
              <a:rPr lang="es-ES" sz="4400" b="1" dirty="0" err="1" smtClean="0">
                <a:solidFill>
                  <a:schemeClr val="bg1"/>
                </a:solidFill>
              </a:rPr>
              <a:t>Room</a:t>
            </a:r>
            <a:r>
              <a:rPr lang="es-ES" sz="4400" b="1" dirty="0" smtClean="0">
                <a:solidFill>
                  <a:schemeClr val="bg1"/>
                </a:solidFill>
              </a:rPr>
              <a:t> 15. </a:t>
            </a:r>
            <a:endParaRPr lang="es-E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79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 err="1" smtClean="0">
                <a:solidFill>
                  <a:schemeClr val="bg1"/>
                </a:solidFill>
              </a:rPr>
              <a:t>Delegate</a:t>
            </a:r>
            <a:r>
              <a:rPr lang="es-ES" sz="4400" dirty="0" smtClean="0">
                <a:solidFill>
                  <a:schemeClr val="bg1"/>
                </a:solidFill>
              </a:rPr>
              <a:t>: _____ </a:t>
            </a:r>
            <a:r>
              <a:rPr lang="es-ES" sz="4400" dirty="0" err="1" smtClean="0">
                <a:solidFill>
                  <a:schemeClr val="bg1"/>
                </a:solidFill>
              </a:rPr>
              <a:t>McKenzie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presented</a:t>
            </a:r>
            <a:r>
              <a:rPr lang="es-ES" sz="4400" dirty="0" smtClean="0">
                <a:solidFill>
                  <a:schemeClr val="bg1"/>
                </a:solidFill>
              </a:rPr>
              <a:t> a </a:t>
            </a:r>
            <a:r>
              <a:rPr lang="es-ES" sz="4400" dirty="0" err="1" smtClean="0">
                <a:solidFill>
                  <a:schemeClr val="bg1"/>
                </a:solidFill>
              </a:rPr>
              <a:t>very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interesting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topic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this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morning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Delegate</a:t>
            </a:r>
            <a:r>
              <a:rPr lang="es-ES" sz="4400" dirty="0" smtClean="0">
                <a:solidFill>
                  <a:schemeClr val="bg1"/>
                </a:solidFill>
              </a:rPr>
              <a:t> 2: Oh, yes. </a:t>
            </a:r>
            <a:r>
              <a:rPr lang="es-ES" sz="4400" dirty="0" err="1" smtClean="0">
                <a:solidFill>
                  <a:schemeClr val="bg1"/>
                </a:solidFill>
              </a:rPr>
              <a:t>I've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heard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about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it</a:t>
            </a:r>
            <a:r>
              <a:rPr lang="es-ES" sz="4400" dirty="0" smtClean="0">
                <a:solidFill>
                  <a:schemeClr val="bg1"/>
                </a:solidFill>
              </a:rPr>
              <a:t>. He </a:t>
            </a:r>
            <a:r>
              <a:rPr lang="es-ES" sz="4400" dirty="0" err="1" smtClean="0">
                <a:solidFill>
                  <a:schemeClr val="bg1"/>
                </a:solidFill>
              </a:rPr>
              <a:t>lectures</a:t>
            </a:r>
            <a:r>
              <a:rPr lang="es-ES" sz="4400" dirty="0" smtClean="0">
                <a:solidFill>
                  <a:schemeClr val="bg1"/>
                </a:solidFill>
              </a:rPr>
              <a:t> at </a:t>
            </a:r>
            <a:r>
              <a:rPr lang="es-ES" sz="4400" dirty="0" err="1" smtClean="0">
                <a:solidFill>
                  <a:schemeClr val="bg1"/>
                </a:solidFill>
              </a:rPr>
              <a:t>an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important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university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2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 err="1" smtClean="0">
                <a:solidFill>
                  <a:schemeClr val="bg1"/>
                </a:solidFill>
              </a:rPr>
              <a:t>Delegate</a:t>
            </a:r>
            <a:r>
              <a:rPr lang="es-ES" sz="4400" dirty="0" smtClean="0">
                <a:solidFill>
                  <a:schemeClr val="bg1"/>
                </a:solidFill>
              </a:rPr>
              <a:t>:  </a:t>
            </a:r>
            <a:r>
              <a:rPr lang="es-ES" sz="4400" u="sng" dirty="0" err="1" smtClean="0">
                <a:solidFill>
                  <a:schemeClr val="bg1"/>
                </a:solidFill>
              </a:rPr>
              <a:t>Professor</a:t>
            </a:r>
            <a:r>
              <a:rPr lang="es-ES" sz="4400" u="sng" dirty="0" smtClean="0">
                <a:solidFill>
                  <a:schemeClr val="bg1"/>
                </a:solidFill>
              </a:rPr>
              <a:t> </a:t>
            </a:r>
            <a:r>
              <a:rPr lang="es-ES" sz="4400" u="sng" dirty="0" err="1" smtClean="0">
                <a:solidFill>
                  <a:schemeClr val="bg1"/>
                </a:solidFill>
              </a:rPr>
              <a:t>McKenzie</a:t>
            </a:r>
            <a:r>
              <a:rPr lang="es-ES" sz="4400" u="sng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presented</a:t>
            </a:r>
            <a:r>
              <a:rPr lang="es-ES" sz="4400" dirty="0" smtClean="0">
                <a:solidFill>
                  <a:schemeClr val="bg1"/>
                </a:solidFill>
              </a:rPr>
              <a:t> a </a:t>
            </a:r>
            <a:r>
              <a:rPr lang="es-ES" sz="4400" dirty="0" err="1" smtClean="0">
                <a:solidFill>
                  <a:schemeClr val="bg1"/>
                </a:solidFill>
              </a:rPr>
              <a:t>very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interesting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topic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this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morning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Delegate</a:t>
            </a:r>
            <a:r>
              <a:rPr lang="es-ES" sz="4400" dirty="0" smtClean="0">
                <a:solidFill>
                  <a:schemeClr val="bg1"/>
                </a:solidFill>
              </a:rPr>
              <a:t> 2: Oh, yes. </a:t>
            </a:r>
            <a:r>
              <a:rPr lang="es-ES" sz="4400" dirty="0" err="1" smtClean="0">
                <a:solidFill>
                  <a:schemeClr val="bg1"/>
                </a:solidFill>
              </a:rPr>
              <a:t>I’ve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heard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about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it</a:t>
            </a:r>
            <a:r>
              <a:rPr lang="es-ES" sz="4400" dirty="0" smtClean="0">
                <a:solidFill>
                  <a:schemeClr val="bg1"/>
                </a:solidFill>
              </a:rPr>
              <a:t>. He </a:t>
            </a:r>
            <a:r>
              <a:rPr lang="es-ES" sz="4400" dirty="0" err="1" smtClean="0">
                <a:solidFill>
                  <a:schemeClr val="bg1"/>
                </a:solidFill>
              </a:rPr>
              <a:t>lectures</a:t>
            </a:r>
            <a:r>
              <a:rPr lang="es-ES" sz="4400" dirty="0" smtClean="0">
                <a:solidFill>
                  <a:schemeClr val="bg1"/>
                </a:solidFill>
              </a:rPr>
              <a:t> at </a:t>
            </a:r>
            <a:r>
              <a:rPr lang="es-ES" sz="4400" dirty="0" err="1" smtClean="0">
                <a:solidFill>
                  <a:schemeClr val="bg1"/>
                </a:solidFill>
              </a:rPr>
              <a:t>an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important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 err="1" smtClean="0">
                <a:solidFill>
                  <a:schemeClr val="bg1"/>
                </a:solidFill>
              </a:rPr>
              <a:t>university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69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At a shop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</a:rPr>
              <a:t>Clerk: </a:t>
            </a:r>
            <a:r>
              <a:rPr lang="es-ES" sz="3600" dirty="0" err="1" smtClean="0">
                <a:solidFill>
                  <a:schemeClr val="bg1"/>
                </a:solidFill>
              </a:rPr>
              <a:t>How</a:t>
            </a:r>
            <a:r>
              <a:rPr lang="es-ES" sz="3600" dirty="0" smtClean="0">
                <a:solidFill>
                  <a:schemeClr val="bg1"/>
                </a:solidFill>
              </a:rPr>
              <a:t> can I </a:t>
            </a:r>
            <a:r>
              <a:rPr lang="es-ES" sz="3600" dirty="0" err="1" smtClean="0">
                <a:solidFill>
                  <a:schemeClr val="bg1"/>
                </a:solidFill>
              </a:rPr>
              <a:t>help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you</a:t>
            </a:r>
            <a:r>
              <a:rPr lang="es-ES" sz="3600" dirty="0" smtClean="0">
                <a:solidFill>
                  <a:schemeClr val="bg1"/>
                </a:solidFill>
              </a:rPr>
              <a:t>,_____.</a:t>
            </a:r>
          </a:p>
          <a:p>
            <a:pPr marL="0" indent="0">
              <a:buNone/>
            </a:pPr>
            <a:r>
              <a:rPr lang="es-ES" sz="3600" dirty="0" err="1" smtClean="0">
                <a:solidFill>
                  <a:schemeClr val="bg1"/>
                </a:solidFill>
              </a:rPr>
              <a:t>Client</a:t>
            </a:r>
            <a:r>
              <a:rPr lang="es-ES" sz="3600" dirty="0" smtClean="0">
                <a:solidFill>
                  <a:schemeClr val="bg1"/>
                </a:solidFill>
              </a:rPr>
              <a:t>: I </a:t>
            </a:r>
            <a:r>
              <a:rPr lang="es-ES" sz="3600" dirty="0" err="1" smtClean="0">
                <a:solidFill>
                  <a:schemeClr val="bg1"/>
                </a:solidFill>
              </a:rPr>
              <a:t>want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to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see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that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dress</a:t>
            </a:r>
            <a:r>
              <a:rPr lang="es-ES" sz="3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</a:rPr>
              <a:t>Clerk: </a:t>
            </a:r>
            <a:r>
              <a:rPr lang="es-ES" sz="3600" dirty="0" err="1">
                <a:solidFill>
                  <a:schemeClr val="bg1"/>
                </a:solidFill>
              </a:rPr>
              <a:t>W</a:t>
            </a:r>
            <a:r>
              <a:rPr lang="es-ES" sz="3600" dirty="0" err="1" smtClean="0">
                <a:solidFill>
                  <a:schemeClr val="bg1"/>
                </a:solidFill>
              </a:rPr>
              <a:t>ith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pleasure</a:t>
            </a:r>
            <a:r>
              <a:rPr lang="es-ES" sz="3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s-E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02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At a shop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</a:rPr>
              <a:t>Clerk: </a:t>
            </a:r>
            <a:r>
              <a:rPr lang="es-ES" sz="3600" dirty="0" err="1" smtClean="0">
                <a:solidFill>
                  <a:schemeClr val="bg1"/>
                </a:solidFill>
              </a:rPr>
              <a:t>How</a:t>
            </a:r>
            <a:r>
              <a:rPr lang="es-ES" sz="3600" dirty="0" smtClean="0">
                <a:solidFill>
                  <a:schemeClr val="bg1"/>
                </a:solidFill>
              </a:rPr>
              <a:t> can I </a:t>
            </a:r>
            <a:r>
              <a:rPr lang="es-ES" sz="3600" dirty="0" err="1" smtClean="0">
                <a:solidFill>
                  <a:schemeClr val="bg1"/>
                </a:solidFill>
              </a:rPr>
              <a:t>help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you</a:t>
            </a:r>
            <a:r>
              <a:rPr lang="es-ES" sz="3600" dirty="0" smtClean="0">
                <a:solidFill>
                  <a:schemeClr val="bg1"/>
                </a:solidFill>
              </a:rPr>
              <a:t>, </a:t>
            </a:r>
            <a:r>
              <a:rPr lang="es-ES" sz="3600" u="sng" dirty="0" err="1" smtClean="0">
                <a:solidFill>
                  <a:schemeClr val="bg1"/>
                </a:solidFill>
              </a:rPr>
              <a:t>madam</a:t>
            </a:r>
            <a:r>
              <a:rPr lang="es-ES" sz="3600" dirty="0" smtClean="0">
                <a:solidFill>
                  <a:schemeClr val="bg1"/>
                </a:solidFill>
              </a:rPr>
              <a:t>.</a:t>
            </a:r>
            <a:endParaRPr lang="es-ES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3600" dirty="0" err="1" smtClean="0">
                <a:solidFill>
                  <a:schemeClr val="bg1"/>
                </a:solidFill>
              </a:rPr>
              <a:t>Client</a:t>
            </a:r>
            <a:r>
              <a:rPr lang="es-ES" sz="3600" dirty="0" smtClean="0">
                <a:solidFill>
                  <a:schemeClr val="bg1"/>
                </a:solidFill>
              </a:rPr>
              <a:t>: I </a:t>
            </a:r>
            <a:r>
              <a:rPr lang="es-ES" sz="3600" dirty="0" err="1" smtClean="0">
                <a:solidFill>
                  <a:schemeClr val="bg1"/>
                </a:solidFill>
              </a:rPr>
              <a:t>want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to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see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that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dress</a:t>
            </a:r>
            <a:r>
              <a:rPr lang="es-ES" sz="3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chemeClr val="bg1"/>
                </a:solidFill>
              </a:rPr>
              <a:t>Clerk: </a:t>
            </a:r>
            <a:r>
              <a:rPr lang="es-ES" sz="3600" dirty="0" err="1">
                <a:solidFill>
                  <a:schemeClr val="bg1"/>
                </a:solidFill>
              </a:rPr>
              <a:t>W</a:t>
            </a:r>
            <a:r>
              <a:rPr lang="es-ES" sz="3600" dirty="0" err="1" smtClean="0">
                <a:solidFill>
                  <a:schemeClr val="bg1"/>
                </a:solidFill>
              </a:rPr>
              <a:t>ith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dirty="0" err="1" smtClean="0">
                <a:solidFill>
                  <a:schemeClr val="bg1"/>
                </a:solidFill>
              </a:rPr>
              <a:t>pleasure</a:t>
            </a:r>
            <a:r>
              <a:rPr lang="es-ES" sz="36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s-E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96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</a:rPr>
              <a:t>Cultural </a:t>
            </a:r>
            <a:r>
              <a:rPr lang="es-ES" b="1" dirty="0" err="1" smtClean="0">
                <a:solidFill>
                  <a:schemeClr val="bg1"/>
                </a:solidFill>
              </a:rPr>
              <a:t>tip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British English </a:t>
            </a:r>
            <a:endParaRPr lang="es-ES" sz="40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err="1">
                <a:solidFill>
                  <a:schemeClr val="bg1"/>
                </a:solidFill>
              </a:rPr>
              <a:t>Mr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4000" b="1" dirty="0" err="1">
                <a:solidFill>
                  <a:schemeClr val="bg1"/>
                </a:solidFill>
              </a:rPr>
              <a:t>Mrs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4000" b="1" dirty="0" err="1">
                <a:solidFill>
                  <a:schemeClr val="bg1"/>
                </a:solidFill>
              </a:rPr>
              <a:t>Ms</a:t>
            </a: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</a:rPr>
              <a:t>Dr</a:t>
            </a:r>
          </a:p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</a:rPr>
              <a:t>PhD</a:t>
            </a:r>
            <a:endParaRPr lang="es-ES" sz="4000" dirty="0"/>
          </a:p>
          <a:p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American English 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Mr. </a:t>
            </a: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Mrs.</a:t>
            </a: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Ms.</a:t>
            </a: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Dr.</a:t>
            </a: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PhD.</a:t>
            </a:r>
            <a:endParaRPr lang="es-ES" sz="4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746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</a:rPr>
              <a:t>At a shop </a:t>
            </a:r>
            <a:endParaRPr lang="es-E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4400" dirty="0">
                <a:solidFill>
                  <a:schemeClr val="bg1"/>
                </a:solidFill>
              </a:rPr>
              <a:t>Clerk: </a:t>
            </a:r>
            <a:r>
              <a:rPr lang="es-ES" sz="4400" dirty="0" err="1">
                <a:solidFill>
                  <a:schemeClr val="bg1"/>
                </a:solidFill>
              </a:rPr>
              <a:t>How</a:t>
            </a:r>
            <a:r>
              <a:rPr lang="es-ES" sz="4400" dirty="0">
                <a:solidFill>
                  <a:schemeClr val="bg1"/>
                </a:solidFill>
              </a:rPr>
              <a:t> can I </a:t>
            </a:r>
            <a:r>
              <a:rPr lang="es-ES" sz="4400" dirty="0" err="1">
                <a:solidFill>
                  <a:schemeClr val="bg1"/>
                </a:solidFill>
              </a:rPr>
              <a:t>help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you</a:t>
            </a:r>
            <a:r>
              <a:rPr lang="es-ES" sz="4400" dirty="0">
                <a:solidFill>
                  <a:schemeClr val="bg1"/>
                </a:solidFill>
              </a:rPr>
              <a:t>, _____.</a:t>
            </a:r>
          </a:p>
          <a:p>
            <a:pPr marL="0" indent="0">
              <a:buNone/>
            </a:pPr>
            <a:r>
              <a:rPr lang="es-ES" sz="4400" dirty="0" err="1">
                <a:solidFill>
                  <a:schemeClr val="bg1"/>
                </a:solidFill>
              </a:rPr>
              <a:t>Client</a:t>
            </a:r>
            <a:r>
              <a:rPr lang="es-ES" sz="4400" dirty="0">
                <a:solidFill>
                  <a:schemeClr val="bg1"/>
                </a:solidFill>
              </a:rPr>
              <a:t>: Can I </a:t>
            </a:r>
            <a:r>
              <a:rPr lang="es-ES" sz="4400" dirty="0" err="1" smtClean="0">
                <a:solidFill>
                  <a:schemeClr val="bg1"/>
                </a:solidFill>
              </a:rPr>
              <a:t>have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>
                <a:solidFill>
                  <a:schemeClr val="bg1"/>
                </a:solidFill>
              </a:rPr>
              <a:t>a </a:t>
            </a:r>
            <a:r>
              <a:rPr lang="es-ES" sz="4400" dirty="0" err="1">
                <a:solidFill>
                  <a:schemeClr val="bg1"/>
                </a:solidFill>
              </a:rPr>
              <a:t>nice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present</a:t>
            </a:r>
            <a:r>
              <a:rPr lang="es-ES" sz="4400" dirty="0">
                <a:solidFill>
                  <a:schemeClr val="bg1"/>
                </a:solidFill>
              </a:rPr>
              <a:t> for </a:t>
            </a:r>
            <a:r>
              <a:rPr lang="es-ES" sz="4400" dirty="0" err="1">
                <a:solidFill>
                  <a:schemeClr val="bg1"/>
                </a:solidFill>
              </a:rPr>
              <a:t>my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wife</a:t>
            </a:r>
            <a:r>
              <a:rPr lang="es-ES" sz="4400" dirty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es-ES" sz="4400" dirty="0">
                <a:solidFill>
                  <a:schemeClr val="bg1"/>
                </a:solidFill>
              </a:rPr>
              <a:t>Clerk: </a:t>
            </a:r>
            <a:r>
              <a:rPr lang="es-ES" sz="4400" dirty="0" err="1">
                <a:solidFill>
                  <a:schemeClr val="bg1"/>
                </a:solidFill>
              </a:rPr>
              <a:t>Certainly</a:t>
            </a:r>
            <a:r>
              <a:rPr lang="es-ES" sz="4400" dirty="0">
                <a:solidFill>
                  <a:schemeClr val="bg1"/>
                </a:solidFill>
              </a:rPr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6525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00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</a:rPr>
              <a:t>At a shop </a:t>
            </a:r>
            <a:endParaRPr lang="es-E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4400" dirty="0">
                <a:solidFill>
                  <a:schemeClr val="bg1"/>
                </a:solidFill>
              </a:rPr>
              <a:t>Clerk: </a:t>
            </a:r>
            <a:r>
              <a:rPr lang="es-ES" sz="4400" dirty="0" err="1">
                <a:solidFill>
                  <a:schemeClr val="bg1"/>
                </a:solidFill>
              </a:rPr>
              <a:t>How</a:t>
            </a:r>
            <a:r>
              <a:rPr lang="es-ES" sz="4400" dirty="0">
                <a:solidFill>
                  <a:schemeClr val="bg1"/>
                </a:solidFill>
              </a:rPr>
              <a:t> can I </a:t>
            </a:r>
            <a:r>
              <a:rPr lang="es-ES" sz="4400" dirty="0" err="1">
                <a:solidFill>
                  <a:schemeClr val="bg1"/>
                </a:solidFill>
              </a:rPr>
              <a:t>help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you</a:t>
            </a:r>
            <a:r>
              <a:rPr lang="es-ES" sz="4400" dirty="0">
                <a:solidFill>
                  <a:schemeClr val="bg1"/>
                </a:solidFill>
              </a:rPr>
              <a:t>, </a:t>
            </a:r>
            <a:r>
              <a:rPr lang="es-ES" sz="4400" u="sng" dirty="0" smtClean="0">
                <a:solidFill>
                  <a:schemeClr val="bg1"/>
                </a:solidFill>
              </a:rPr>
              <a:t>sir</a:t>
            </a:r>
            <a:r>
              <a:rPr lang="es-ES" sz="4400" dirty="0" smtClean="0">
                <a:solidFill>
                  <a:schemeClr val="bg1"/>
                </a:solidFill>
              </a:rPr>
              <a:t>.</a:t>
            </a:r>
            <a:endParaRPr lang="es-ES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400" dirty="0" err="1">
                <a:solidFill>
                  <a:schemeClr val="bg1"/>
                </a:solidFill>
              </a:rPr>
              <a:t>Client</a:t>
            </a:r>
            <a:r>
              <a:rPr lang="es-ES" sz="4400" dirty="0">
                <a:solidFill>
                  <a:schemeClr val="bg1"/>
                </a:solidFill>
              </a:rPr>
              <a:t>: Can I </a:t>
            </a:r>
            <a:r>
              <a:rPr lang="es-ES" sz="4400" dirty="0" err="1" smtClean="0">
                <a:solidFill>
                  <a:schemeClr val="bg1"/>
                </a:solidFill>
              </a:rPr>
              <a:t>have</a:t>
            </a:r>
            <a:r>
              <a:rPr lang="es-ES" sz="4400" dirty="0" smtClean="0">
                <a:solidFill>
                  <a:schemeClr val="bg1"/>
                </a:solidFill>
              </a:rPr>
              <a:t> </a:t>
            </a:r>
            <a:r>
              <a:rPr lang="es-ES" sz="4400" dirty="0">
                <a:solidFill>
                  <a:schemeClr val="bg1"/>
                </a:solidFill>
              </a:rPr>
              <a:t>a </a:t>
            </a:r>
            <a:r>
              <a:rPr lang="es-ES" sz="4400" dirty="0" err="1">
                <a:solidFill>
                  <a:schemeClr val="bg1"/>
                </a:solidFill>
              </a:rPr>
              <a:t>nice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present</a:t>
            </a:r>
            <a:r>
              <a:rPr lang="es-ES" sz="4400" dirty="0">
                <a:solidFill>
                  <a:schemeClr val="bg1"/>
                </a:solidFill>
              </a:rPr>
              <a:t> for </a:t>
            </a:r>
            <a:r>
              <a:rPr lang="es-ES" sz="4400" dirty="0" err="1">
                <a:solidFill>
                  <a:schemeClr val="bg1"/>
                </a:solidFill>
              </a:rPr>
              <a:t>my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r>
              <a:rPr lang="es-ES" sz="4400" dirty="0" err="1">
                <a:solidFill>
                  <a:schemeClr val="bg1"/>
                </a:solidFill>
              </a:rPr>
              <a:t>wife</a:t>
            </a:r>
            <a:r>
              <a:rPr lang="es-ES" sz="4400" dirty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es-ES" sz="4400" dirty="0">
                <a:solidFill>
                  <a:schemeClr val="bg1"/>
                </a:solidFill>
              </a:rPr>
              <a:t>Clerk: </a:t>
            </a:r>
            <a:r>
              <a:rPr lang="es-ES" sz="4400" dirty="0" err="1">
                <a:solidFill>
                  <a:schemeClr val="bg1"/>
                </a:solidFill>
              </a:rPr>
              <a:t>Certainly</a:t>
            </a:r>
            <a:r>
              <a:rPr lang="es-ES" sz="4400" dirty="0">
                <a:solidFill>
                  <a:schemeClr val="bg1"/>
                </a:solidFill>
              </a:rPr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0390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Informal </a:t>
            </a:r>
            <a:r>
              <a:rPr lang="en-US" b="1" dirty="0">
                <a:solidFill>
                  <a:schemeClr val="bg1"/>
                </a:solidFill>
              </a:rPr>
              <a:t>situations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A: </a:t>
            </a:r>
            <a:r>
              <a:rPr lang="es-ES" sz="4800" dirty="0" err="1" smtClean="0">
                <a:solidFill>
                  <a:schemeClr val="bg1"/>
                </a:solidFill>
              </a:rPr>
              <a:t>Have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you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seen</a:t>
            </a:r>
            <a:r>
              <a:rPr lang="es-ES" sz="4800" dirty="0" smtClean="0">
                <a:solidFill>
                  <a:schemeClr val="bg1"/>
                </a:solidFill>
              </a:rPr>
              <a:t> _______? </a:t>
            </a:r>
          </a:p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( Ken- </a:t>
            </a:r>
            <a:r>
              <a:rPr lang="es-ES" sz="4800" dirty="0" err="1" smtClean="0">
                <a:solidFill>
                  <a:schemeClr val="bg1"/>
                </a:solidFill>
              </a:rPr>
              <a:t>Mr</a:t>
            </a:r>
            <a:r>
              <a:rPr lang="es-ES" sz="4800" dirty="0" smtClean="0">
                <a:solidFill>
                  <a:schemeClr val="bg1"/>
                </a:solidFill>
              </a:rPr>
              <a:t> Wilson)</a:t>
            </a:r>
          </a:p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B: </a:t>
            </a:r>
            <a:r>
              <a:rPr lang="es-ES" sz="4800" dirty="0" err="1" smtClean="0">
                <a:solidFill>
                  <a:schemeClr val="bg1"/>
                </a:solidFill>
              </a:rPr>
              <a:t>Not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today</a:t>
            </a:r>
            <a:r>
              <a:rPr lang="es-ES" sz="4800" dirty="0" smtClean="0">
                <a:solidFill>
                  <a:schemeClr val="bg1"/>
                </a:solidFill>
              </a:rPr>
              <a:t>. I </a:t>
            </a:r>
            <a:r>
              <a:rPr lang="es-ES" sz="4800" dirty="0" err="1" smtClean="0">
                <a:solidFill>
                  <a:schemeClr val="bg1"/>
                </a:solidFill>
              </a:rPr>
              <a:t>think</a:t>
            </a:r>
            <a:r>
              <a:rPr lang="es-ES" sz="4800" dirty="0" smtClean="0">
                <a:solidFill>
                  <a:schemeClr val="bg1"/>
                </a:solidFill>
              </a:rPr>
              <a:t> he </a:t>
            </a:r>
            <a:r>
              <a:rPr lang="es-ES" sz="4800" dirty="0" err="1" smtClean="0">
                <a:solidFill>
                  <a:schemeClr val="bg1"/>
                </a:solidFill>
              </a:rPr>
              <a:t>is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not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coming</a:t>
            </a:r>
            <a:r>
              <a:rPr lang="es-ES" sz="4800" dirty="0" smtClean="0">
                <a:solidFill>
                  <a:schemeClr val="bg1"/>
                </a:solidFill>
              </a:rPr>
              <a:t>. </a:t>
            </a:r>
            <a:endParaRPr lang="es-E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0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Informal </a:t>
            </a:r>
            <a:r>
              <a:rPr lang="en-US" b="1" dirty="0">
                <a:solidFill>
                  <a:schemeClr val="bg1"/>
                </a:solidFill>
              </a:rPr>
              <a:t>situations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A: </a:t>
            </a:r>
            <a:r>
              <a:rPr lang="es-ES" sz="4800" dirty="0" err="1" smtClean="0">
                <a:solidFill>
                  <a:schemeClr val="bg1"/>
                </a:solidFill>
              </a:rPr>
              <a:t>Have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you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seen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u="sng" dirty="0" smtClean="0">
                <a:solidFill>
                  <a:schemeClr val="bg1"/>
                </a:solidFill>
              </a:rPr>
              <a:t>Ken</a:t>
            </a:r>
            <a:r>
              <a:rPr lang="es-ES" sz="4800" dirty="0" smtClean="0">
                <a:solidFill>
                  <a:schemeClr val="bg1"/>
                </a:solidFill>
              </a:rPr>
              <a:t>? </a:t>
            </a:r>
          </a:p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( Ken- </a:t>
            </a:r>
            <a:r>
              <a:rPr lang="es-ES" sz="4800" dirty="0" err="1" smtClean="0">
                <a:solidFill>
                  <a:schemeClr val="bg1"/>
                </a:solidFill>
              </a:rPr>
              <a:t>Mr</a:t>
            </a:r>
            <a:r>
              <a:rPr lang="es-ES" sz="4800" dirty="0" smtClean="0">
                <a:solidFill>
                  <a:schemeClr val="bg1"/>
                </a:solidFill>
              </a:rPr>
              <a:t> Wilson)</a:t>
            </a:r>
          </a:p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B: </a:t>
            </a:r>
            <a:r>
              <a:rPr lang="es-ES" sz="4800" dirty="0" err="1" smtClean="0">
                <a:solidFill>
                  <a:schemeClr val="bg1"/>
                </a:solidFill>
              </a:rPr>
              <a:t>Not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today</a:t>
            </a:r>
            <a:r>
              <a:rPr lang="es-ES" sz="4800" dirty="0" smtClean="0">
                <a:solidFill>
                  <a:schemeClr val="bg1"/>
                </a:solidFill>
              </a:rPr>
              <a:t>. I </a:t>
            </a:r>
            <a:r>
              <a:rPr lang="es-ES" sz="4800" dirty="0" err="1" smtClean="0">
                <a:solidFill>
                  <a:schemeClr val="bg1"/>
                </a:solidFill>
              </a:rPr>
              <a:t>think</a:t>
            </a:r>
            <a:r>
              <a:rPr lang="es-ES" sz="4800" dirty="0" smtClean="0">
                <a:solidFill>
                  <a:schemeClr val="bg1"/>
                </a:solidFill>
              </a:rPr>
              <a:t> he </a:t>
            </a:r>
            <a:r>
              <a:rPr lang="es-ES" sz="4800" dirty="0" err="1" smtClean="0">
                <a:solidFill>
                  <a:schemeClr val="bg1"/>
                </a:solidFill>
              </a:rPr>
              <a:t>is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not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coming</a:t>
            </a:r>
            <a:r>
              <a:rPr lang="es-ES" sz="4800" dirty="0" smtClean="0">
                <a:solidFill>
                  <a:schemeClr val="bg1"/>
                </a:solidFill>
              </a:rPr>
              <a:t>. </a:t>
            </a:r>
            <a:endParaRPr lang="es-E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1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</a:rPr>
              <a:t>At home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Child: Change the TV channel. I want to watch sports. 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Father: Yes, _______. 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xmlns="" val="271139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</a:rPr>
              <a:t>At home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Child: Change </a:t>
            </a:r>
            <a:r>
              <a:rPr lang="en-US" sz="4400" b="1" smtClean="0">
                <a:solidFill>
                  <a:schemeClr val="bg1"/>
                </a:solidFill>
              </a:rPr>
              <a:t>the TV channel</a:t>
            </a:r>
            <a:r>
              <a:rPr lang="en-US" sz="4400" b="1" dirty="0" smtClean="0">
                <a:solidFill>
                  <a:schemeClr val="bg1"/>
                </a:solidFill>
              </a:rPr>
              <a:t>. I want to watch sports. 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Father: Yes, </a:t>
            </a:r>
            <a:r>
              <a:rPr lang="en-US" sz="4400" b="1" u="sng" dirty="0" smtClean="0">
                <a:solidFill>
                  <a:schemeClr val="bg1"/>
                </a:solidFill>
              </a:rPr>
              <a:t>sir</a:t>
            </a:r>
            <a:r>
              <a:rPr lang="en-US" sz="4400" b="1" dirty="0" smtClean="0">
                <a:solidFill>
                  <a:schemeClr val="bg1"/>
                </a:solidFill>
              </a:rPr>
              <a:t>. 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xmlns="" val="380180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A: </a:t>
            </a:r>
            <a:r>
              <a:rPr lang="en-US" sz="4400" b="1" i="1" dirty="0" smtClean="0">
                <a:solidFill>
                  <a:schemeClr val="bg1"/>
                </a:solidFill>
              </a:rPr>
              <a:t>Hello</a:t>
            </a:r>
            <a:r>
              <a:rPr lang="en-US" sz="4400" b="1" i="1" dirty="0">
                <a:solidFill>
                  <a:schemeClr val="bg1"/>
                </a:solidFill>
              </a:rPr>
              <a:t>,  </a:t>
            </a:r>
            <a:r>
              <a:rPr lang="en-US" sz="4400" b="1" i="1" dirty="0" smtClean="0">
                <a:solidFill>
                  <a:schemeClr val="bg1"/>
                </a:solidFill>
              </a:rPr>
              <a:t>____, are you fine?</a:t>
            </a:r>
          </a:p>
          <a:p>
            <a:r>
              <a:rPr lang="en-US" sz="4400" b="1" i="1" dirty="0" smtClean="0">
                <a:solidFill>
                  <a:schemeClr val="bg1"/>
                </a:solidFill>
              </a:rPr>
              <a:t>B. Yes, thank you.</a:t>
            </a:r>
          </a:p>
          <a:p>
            <a:endParaRPr lang="en-US" b="1" i="1" dirty="0">
              <a:solidFill>
                <a:schemeClr val="bg1"/>
              </a:solidFill>
            </a:endParaRPr>
          </a:p>
          <a:p>
            <a:endParaRPr lang="en-US" b="1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8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 use </a:t>
            </a:r>
            <a:r>
              <a:rPr lang="en-US" b="1" i="1" dirty="0">
                <a:solidFill>
                  <a:schemeClr val="bg1"/>
                </a:solidFill>
              </a:rPr>
              <a:t>Dr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</a:t>
            </a:r>
            <a:r>
              <a:rPr lang="en-US" sz="4400" dirty="0">
                <a:solidFill>
                  <a:schemeClr val="bg1"/>
                </a:solidFill>
              </a:rPr>
              <a:t>medical </a:t>
            </a:r>
            <a:r>
              <a:rPr lang="en-US" sz="4400" dirty="0" smtClean="0">
                <a:solidFill>
                  <a:schemeClr val="bg1"/>
                </a:solidFill>
              </a:rPr>
              <a:t>doctors: Dr González 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 </a:t>
            </a:r>
          </a:p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4400" dirty="0" smtClean="0">
                <a:solidFill>
                  <a:schemeClr val="bg1"/>
                </a:solidFill>
              </a:rPr>
              <a:t>and </a:t>
            </a:r>
            <a:r>
              <a:rPr lang="en-US" sz="4400" dirty="0">
                <a:solidFill>
                  <a:schemeClr val="bg1"/>
                </a:solidFill>
              </a:rPr>
              <a:t>people with a doctorate qualification (PhD</a:t>
            </a:r>
            <a:r>
              <a:rPr lang="en-US" sz="4400" dirty="0" smtClean="0">
                <a:solidFill>
                  <a:schemeClr val="bg1"/>
                </a:solidFill>
              </a:rPr>
              <a:t>): Dr Corona</a:t>
            </a:r>
          </a:p>
          <a:p>
            <a:pPr marL="0" indent="0">
              <a:buNone/>
            </a:pP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smtClean="0">
                <a:solidFill>
                  <a:schemeClr val="bg1"/>
                </a:solidFill>
              </a:rPr>
              <a:t>Dolores Corona, PhD</a:t>
            </a:r>
            <a:endParaRPr lang="en-US" sz="4400" dirty="0">
              <a:solidFill>
                <a:schemeClr val="bg1"/>
              </a:solidFill>
            </a:endParaRP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0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endParaRPr lang="en-US" b="1" i="1" dirty="0">
              <a:solidFill>
                <a:schemeClr val="bg1"/>
              </a:solidFill>
            </a:endParaRPr>
          </a:p>
          <a:p>
            <a:endParaRPr lang="en-US" b="1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400" b="1" i="1" dirty="0" smtClean="0">
                <a:solidFill>
                  <a:schemeClr val="bg1"/>
                </a:solidFill>
              </a:rPr>
              <a:t>Secretary: ______ Berkeley,  there are some notes for you.</a:t>
            </a:r>
          </a:p>
          <a:p>
            <a:pPr marL="0" indent="0">
              <a:buNone/>
            </a:pPr>
            <a:r>
              <a:rPr lang="en-US" sz="4400" b="1" i="1" dirty="0" smtClean="0">
                <a:solidFill>
                  <a:schemeClr val="bg1"/>
                </a:solidFill>
              </a:rPr>
              <a:t>Berkeley: Thank you.</a:t>
            </a:r>
          </a:p>
          <a:p>
            <a:pPr marL="0" indent="0">
              <a:buNone/>
            </a:pPr>
            <a:r>
              <a:rPr lang="en-US" sz="4400" b="1" i="1" dirty="0" smtClean="0">
                <a:solidFill>
                  <a:schemeClr val="bg1"/>
                </a:solidFill>
              </a:rPr>
              <a:t>Secretary: </a:t>
            </a:r>
            <a:r>
              <a:rPr lang="en-US" sz="4400" b="1" i="1" dirty="0" smtClean="0">
                <a:solidFill>
                  <a:schemeClr val="bg1"/>
                </a:solidFill>
              </a:rPr>
              <a:t>You’re </a:t>
            </a:r>
            <a:r>
              <a:rPr lang="en-US" sz="4400" b="1" i="1" dirty="0" smtClean="0">
                <a:solidFill>
                  <a:schemeClr val="bg1"/>
                </a:solidFill>
              </a:rPr>
              <a:t>welcome. 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49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When </a:t>
            </a:r>
            <a:r>
              <a:rPr lang="en-US" b="1" dirty="0">
                <a:solidFill>
                  <a:schemeClr val="bg1"/>
                </a:solidFill>
              </a:rPr>
              <a:t>we talk to someone directly, we use names and titles:</a:t>
            </a:r>
            <a:br>
              <a:rPr lang="en-US" b="1" dirty="0">
                <a:solidFill>
                  <a:schemeClr val="bg1"/>
                </a:solidFill>
              </a:rPr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21163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A: </a:t>
            </a:r>
            <a:r>
              <a:rPr lang="en-US" sz="4400" b="1" i="1" dirty="0">
                <a:solidFill>
                  <a:schemeClr val="bg1"/>
                </a:solidFill>
              </a:rPr>
              <a:t>Hello,  </a:t>
            </a:r>
            <a:r>
              <a:rPr lang="en-US" sz="4400" b="1" i="1" dirty="0" smtClean="0">
                <a:solidFill>
                  <a:schemeClr val="bg1"/>
                </a:solidFill>
              </a:rPr>
              <a:t>Sam , </a:t>
            </a:r>
            <a:r>
              <a:rPr lang="en-US" sz="4400" b="1" i="1" dirty="0">
                <a:solidFill>
                  <a:schemeClr val="bg1"/>
                </a:solidFill>
              </a:rPr>
              <a:t>are you fine?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B. Yes, thank you.</a:t>
            </a:r>
          </a:p>
          <a:p>
            <a:endParaRPr lang="en-US" b="1" i="1" dirty="0">
              <a:solidFill>
                <a:schemeClr val="bg1"/>
              </a:solidFill>
            </a:endParaRPr>
          </a:p>
          <a:p>
            <a:endParaRPr lang="en-US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When </a:t>
            </a:r>
            <a:r>
              <a:rPr lang="en-US" b="1" dirty="0">
                <a:solidFill>
                  <a:schemeClr val="bg1"/>
                </a:solidFill>
              </a:rPr>
              <a:t>we talk to someone directly, we use names and titles:</a:t>
            </a:r>
            <a:br>
              <a:rPr lang="en-US" b="1" dirty="0">
                <a:solidFill>
                  <a:schemeClr val="bg1"/>
                </a:solidFill>
              </a:rPr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i="1" dirty="0">
                <a:solidFill>
                  <a:schemeClr val="bg1"/>
                </a:solidFill>
              </a:rPr>
              <a:t>Secretary:  </a:t>
            </a:r>
            <a:r>
              <a:rPr lang="en-US" sz="4000" b="1" i="1" dirty="0" smtClean="0">
                <a:solidFill>
                  <a:schemeClr val="bg1"/>
                </a:solidFill>
              </a:rPr>
              <a:t>Professor  Berkeley,  </a:t>
            </a:r>
            <a:r>
              <a:rPr lang="en-US" sz="4000" b="1" i="1" dirty="0">
                <a:solidFill>
                  <a:schemeClr val="bg1"/>
                </a:solidFill>
              </a:rPr>
              <a:t>there are some notes for you.</a:t>
            </a:r>
          </a:p>
          <a:p>
            <a:pPr marL="0" indent="0">
              <a:buNone/>
            </a:pPr>
            <a:r>
              <a:rPr lang="en-US" sz="4000" b="1" i="1" dirty="0" smtClean="0">
                <a:solidFill>
                  <a:schemeClr val="bg1"/>
                </a:solidFill>
              </a:rPr>
              <a:t>Berkeley: </a:t>
            </a:r>
            <a:r>
              <a:rPr lang="en-US" sz="4000" b="1" i="1" dirty="0">
                <a:solidFill>
                  <a:schemeClr val="bg1"/>
                </a:solidFill>
              </a:rPr>
              <a:t>Thank you.</a:t>
            </a:r>
          </a:p>
          <a:p>
            <a:pPr marL="0" indent="0">
              <a:buNone/>
            </a:pPr>
            <a:r>
              <a:rPr lang="en-US" sz="4000" b="1" i="1" dirty="0">
                <a:solidFill>
                  <a:schemeClr val="bg1"/>
                </a:solidFill>
              </a:rPr>
              <a:t>Secretary: </a:t>
            </a:r>
            <a:r>
              <a:rPr lang="en-US" sz="4000" b="1" i="1" dirty="0" smtClean="0">
                <a:solidFill>
                  <a:schemeClr val="bg1"/>
                </a:solidFill>
              </a:rPr>
              <a:t>You’re </a:t>
            </a:r>
            <a:r>
              <a:rPr lang="en-US" sz="4000" b="1" i="1" dirty="0">
                <a:solidFill>
                  <a:schemeClr val="bg1"/>
                </a:solidFill>
              </a:rPr>
              <a:t>welcome. </a:t>
            </a:r>
            <a:endParaRPr lang="en-US" sz="4000" b="1" dirty="0">
              <a:solidFill>
                <a:schemeClr val="bg1"/>
              </a:solidFill>
            </a:endParaRPr>
          </a:p>
          <a:p>
            <a:endParaRPr lang="es-E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8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219200"/>
          </a:xfrm>
        </p:spPr>
        <p:txBody>
          <a:bodyPr>
            <a:normAutofit fontScale="90000"/>
          </a:bodyPr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err="1" smtClean="0">
                <a:solidFill>
                  <a:schemeClr val="bg1"/>
                </a:solidFill>
              </a:rPr>
              <a:t>Anecdote</a:t>
            </a:r>
            <a:r>
              <a:rPr lang="es-ES" b="1" dirty="0" smtClean="0">
                <a:solidFill>
                  <a:schemeClr val="bg1"/>
                </a:solidFill>
              </a:rPr>
              <a:t>  in Hong Kong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32004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Practices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talking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himself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Uses </a:t>
            </a:r>
            <a:r>
              <a:rPr lang="es-ES" sz="4000" dirty="0" err="1" smtClean="0">
                <a:solidFill>
                  <a:schemeClr val="bg1"/>
                </a:solidFill>
              </a:rPr>
              <a:t>himself</a:t>
            </a:r>
            <a:r>
              <a:rPr lang="es-ES" sz="4000" dirty="0" smtClean="0">
                <a:solidFill>
                  <a:schemeClr val="bg1"/>
                </a:solidFill>
              </a:rPr>
              <a:t> as a </a:t>
            </a:r>
            <a:r>
              <a:rPr lang="es-ES" sz="4000" dirty="0" err="1" smtClean="0">
                <a:solidFill>
                  <a:schemeClr val="bg1"/>
                </a:solidFill>
              </a:rPr>
              <a:t>conversation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partner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endParaRPr lang="es-E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1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610600" cy="53340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Put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some</a:t>
            </a:r>
            <a:r>
              <a:rPr lang="es-ES" sz="4000" dirty="0" smtClean="0">
                <a:solidFill>
                  <a:schemeClr val="bg1"/>
                </a:solidFill>
              </a:rPr>
              <a:t> extra </a:t>
            </a:r>
            <a:r>
              <a:rPr lang="es-ES" sz="4000" dirty="0" err="1" smtClean="0">
                <a:solidFill>
                  <a:schemeClr val="bg1"/>
                </a:solidFill>
              </a:rPr>
              <a:t>into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themselves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go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beyond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what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available</a:t>
            </a:r>
            <a:r>
              <a:rPr lang="es-ES" sz="4000" dirty="0" smtClean="0">
                <a:solidFill>
                  <a:schemeClr val="bg1"/>
                </a:solidFill>
              </a:rPr>
              <a:t> in </a:t>
            </a:r>
            <a:r>
              <a:rPr lang="es-ES" sz="4000" smtClean="0">
                <a:solidFill>
                  <a:schemeClr val="bg1"/>
                </a:solidFill>
              </a:rPr>
              <a:t>their </a:t>
            </a:r>
            <a:r>
              <a:rPr lang="es-ES" sz="4000" dirty="0" err="1" smtClean="0">
                <a:solidFill>
                  <a:schemeClr val="bg1"/>
                </a:solidFill>
              </a:rPr>
              <a:t>classroom</a:t>
            </a:r>
            <a:r>
              <a:rPr lang="es-ES" sz="40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   - </a:t>
            </a:r>
            <a:r>
              <a:rPr lang="es-ES" sz="4000" dirty="0" err="1" smtClean="0">
                <a:solidFill>
                  <a:schemeClr val="bg1"/>
                </a:solidFill>
              </a:rPr>
              <a:t>Keep</a:t>
            </a:r>
            <a:r>
              <a:rPr lang="es-ES" sz="4000" dirty="0" smtClean="0">
                <a:solidFill>
                  <a:schemeClr val="bg1"/>
                </a:solidFill>
              </a:rPr>
              <a:t> a </a:t>
            </a:r>
            <a:r>
              <a:rPr lang="es-ES" sz="4000" dirty="0" err="1" smtClean="0">
                <a:solidFill>
                  <a:schemeClr val="bg1"/>
                </a:solidFill>
              </a:rPr>
              <a:t>vocabulary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journal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 - </a:t>
            </a:r>
            <a:r>
              <a:rPr lang="es-ES" sz="4000" dirty="0" err="1" smtClean="0">
                <a:solidFill>
                  <a:schemeClr val="bg1"/>
                </a:solidFill>
              </a:rPr>
              <a:t>Take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things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that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hear</a:t>
            </a:r>
            <a:r>
              <a:rPr lang="es-ES" sz="4000" dirty="0" smtClean="0">
                <a:solidFill>
                  <a:schemeClr val="bg1"/>
                </a:solidFill>
              </a:rPr>
              <a:t>- new </a:t>
            </a:r>
          </a:p>
          <a:p>
            <a:pPr marL="0" indent="0">
              <a:buNone/>
            </a:pP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    </a:t>
            </a:r>
            <a:r>
              <a:rPr lang="es-ES" sz="4000" dirty="0" err="1" smtClean="0">
                <a:solidFill>
                  <a:schemeClr val="bg1"/>
                </a:solidFill>
              </a:rPr>
              <a:t>words</a:t>
            </a:r>
            <a:r>
              <a:rPr lang="es-ES" sz="4000" dirty="0" smtClean="0">
                <a:solidFill>
                  <a:schemeClr val="bg1"/>
                </a:solidFill>
              </a:rPr>
              <a:t>, new </a:t>
            </a:r>
            <a:r>
              <a:rPr lang="es-ES" sz="4000" dirty="0" err="1" smtClean="0">
                <a:solidFill>
                  <a:schemeClr val="bg1"/>
                </a:solidFill>
              </a:rPr>
              <a:t>expressions</a:t>
            </a:r>
            <a:r>
              <a:rPr lang="es-ES" sz="4000" dirty="0" smtClean="0">
                <a:solidFill>
                  <a:schemeClr val="bg1"/>
                </a:solidFill>
              </a:rPr>
              <a:t> and so </a:t>
            </a:r>
            <a:r>
              <a:rPr lang="es-ES" sz="4000" dirty="0" err="1" smtClean="0">
                <a:solidFill>
                  <a:schemeClr val="bg1"/>
                </a:solidFill>
              </a:rPr>
              <a:t>on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s-ES" sz="4000" dirty="0">
                <a:solidFill>
                  <a:schemeClr val="bg1"/>
                </a:solidFill>
              </a:rPr>
              <a:t> </a:t>
            </a:r>
            <a:endParaRPr lang="es-E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8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learners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5334000"/>
          </a:xfrm>
        </p:spPr>
        <p:txBody>
          <a:bodyPr>
            <a:noAutofit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Devote a </a:t>
            </a:r>
            <a:r>
              <a:rPr lang="es-ES" sz="4000" dirty="0" err="1" smtClean="0">
                <a:solidFill>
                  <a:schemeClr val="bg1"/>
                </a:solidFill>
              </a:rPr>
              <a:t>little</a:t>
            </a:r>
            <a:r>
              <a:rPr lang="es-ES" sz="4000" dirty="0" smtClean="0">
                <a:solidFill>
                  <a:schemeClr val="bg1"/>
                </a:solidFill>
              </a:rPr>
              <a:t> of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private</a:t>
            </a:r>
            <a:r>
              <a:rPr lang="es-ES" sz="4000" dirty="0" smtClean="0">
                <a:solidFill>
                  <a:schemeClr val="bg1"/>
                </a:solidFill>
              </a:rPr>
              <a:t> time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language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learning</a:t>
            </a:r>
            <a:r>
              <a:rPr lang="es-ES" sz="4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need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give</a:t>
            </a:r>
            <a:r>
              <a:rPr lang="es-ES" sz="4000" dirty="0" smtClean="0">
                <a:solidFill>
                  <a:schemeClr val="bg1"/>
                </a:solidFill>
              </a:rPr>
              <a:t> up </a:t>
            </a:r>
            <a:r>
              <a:rPr lang="es-ES" sz="4000" dirty="0" err="1" smtClean="0">
                <a:solidFill>
                  <a:schemeClr val="bg1"/>
                </a:solidFill>
              </a:rPr>
              <a:t>something</a:t>
            </a:r>
            <a:r>
              <a:rPr lang="es-ES" sz="4000" dirty="0" smtClean="0">
                <a:solidFill>
                  <a:schemeClr val="bg1"/>
                </a:solidFill>
              </a:rPr>
              <a:t>, </a:t>
            </a:r>
            <a:r>
              <a:rPr lang="es-ES" sz="4000" dirty="0">
                <a:solidFill>
                  <a:schemeClr val="bg1"/>
                </a:solidFill>
              </a:rPr>
              <a:t>in </a:t>
            </a:r>
            <a:r>
              <a:rPr lang="es-ES" sz="4000" dirty="0" err="1">
                <a:solidFill>
                  <a:schemeClr val="bg1"/>
                </a:solidFill>
              </a:rPr>
              <a:t>other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words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Use the </a:t>
            </a:r>
            <a:r>
              <a:rPr lang="es-ES" sz="4000" dirty="0" err="1" smtClean="0">
                <a:solidFill>
                  <a:schemeClr val="bg1"/>
                </a:solidFill>
              </a:rPr>
              <a:t>available</a:t>
            </a:r>
            <a:r>
              <a:rPr lang="es-ES" sz="4000" dirty="0" smtClean="0">
                <a:solidFill>
                  <a:schemeClr val="bg1"/>
                </a:solidFill>
              </a:rPr>
              <a:t> time in </a:t>
            </a:r>
            <a:r>
              <a:rPr lang="es-ES" sz="4000" dirty="0" err="1" smtClean="0">
                <a:solidFill>
                  <a:schemeClr val="bg1"/>
                </a:solidFill>
              </a:rPr>
              <a:t>productive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ways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increase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their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language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learning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capacity</a:t>
            </a:r>
            <a:r>
              <a:rPr lang="es-ES" sz="4000" dirty="0" smtClean="0">
                <a:solidFill>
                  <a:schemeClr val="bg1"/>
                </a:solidFill>
              </a:rPr>
              <a:t>.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7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/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err="1" smtClean="0">
                <a:solidFill>
                  <a:schemeClr val="bg1"/>
                </a:solidFill>
              </a:rPr>
              <a:t>Successful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language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smtClean="0">
                <a:solidFill>
                  <a:schemeClr val="bg1"/>
                </a:solidFill>
              </a:rPr>
              <a:t>learners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10600" cy="4800600"/>
          </a:xfrm>
        </p:spPr>
        <p:txBody>
          <a:bodyPr>
            <a:noAutofit/>
          </a:bodyPr>
          <a:lstStyle/>
          <a:p>
            <a:r>
              <a:rPr lang="es-ES" sz="4000" dirty="0" err="1" smtClean="0">
                <a:solidFill>
                  <a:schemeClr val="bg1"/>
                </a:solidFill>
              </a:rPr>
              <a:t>Seem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realize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that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 err="1" smtClean="0">
                <a:solidFill>
                  <a:schemeClr val="bg1"/>
                </a:solidFill>
              </a:rPr>
              <a:t>they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need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endParaRPr lang="es-ES" sz="4000" dirty="0">
              <a:solidFill>
                <a:schemeClr val="bg1"/>
              </a:solidFill>
            </a:endParaRPr>
          </a:p>
          <a:p>
            <a:r>
              <a:rPr lang="es-ES" sz="4000" dirty="0" err="1" smtClean="0">
                <a:solidFill>
                  <a:schemeClr val="bg1"/>
                </a:solidFill>
              </a:rPr>
              <a:t>Keep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journals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61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dirty="0" err="1" smtClean="0">
                <a:solidFill>
                  <a:schemeClr val="bg1"/>
                </a:solidFill>
              </a:rPr>
              <a:t>Practice</a:t>
            </a:r>
            <a:r>
              <a:rPr lang="es-ES" sz="8000" dirty="0" smtClean="0">
                <a:solidFill>
                  <a:schemeClr val="bg1"/>
                </a:solidFill>
              </a:rPr>
              <a:t> </a:t>
            </a:r>
            <a:endParaRPr lang="es-E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29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bg1"/>
                </a:solidFill>
              </a:rPr>
              <a:t>A:  _______ . Are </a:t>
            </a:r>
            <a:r>
              <a:rPr lang="es-ES" sz="4400" dirty="0" err="1" smtClean="0">
                <a:solidFill>
                  <a:schemeClr val="bg1"/>
                </a:solidFill>
              </a:rPr>
              <a:t>you</a:t>
            </a:r>
            <a:r>
              <a:rPr lang="es-ES" sz="4400" dirty="0" smtClean="0">
                <a:solidFill>
                  <a:schemeClr val="bg1"/>
                </a:solidFill>
              </a:rPr>
              <a:t> new at </a:t>
            </a:r>
            <a:r>
              <a:rPr lang="es-ES" sz="4400" dirty="0" err="1" smtClean="0">
                <a:solidFill>
                  <a:schemeClr val="bg1"/>
                </a:solidFill>
              </a:rPr>
              <a:t>school</a:t>
            </a:r>
            <a:r>
              <a:rPr lang="es-ES" sz="4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s-ES" sz="4400" dirty="0" smtClean="0">
                <a:solidFill>
                  <a:schemeClr val="bg1"/>
                </a:solidFill>
              </a:rPr>
              <a:t>B: Yes, I </a:t>
            </a:r>
            <a:r>
              <a:rPr lang="es-ES" sz="4400" dirty="0" err="1" smtClean="0">
                <a:solidFill>
                  <a:schemeClr val="bg1"/>
                </a:solidFill>
              </a:rPr>
              <a:t>started</a:t>
            </a:r>
            <a:r>
              <a:rPr lang="es-ES" sz="4400" dirty="0" smtClean="0">
                <a:solidFill>
                  <a:schemeClr val="bg1"/>
                </a:solidFill>
              </a:rPr>
              <a:t> a </a:t>
            </a:r>
            <a:r>
              <a:rPr lang="es-ES" sz="4400" dirty="0" err="1" smtClean="0">
                <a:solidFill>
                  <a:schemeClr val="bg1"/>
                </a:solidFill>
              </a:rPr>
              <a:t>week</a:t>
            </a:r>
            <a:r>
              <a:rPr lang="es-ES" sz="4400" dirty="0" smtClean="0">
                <a:solidFill>
                  <a:schemeClr val="bg1"/>
                </a:solidFill>
              </a:rPr>
              <a:t> ago. 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4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bg1"/>
                </a:solidFill>
              </a:rPr>
              <a:t>A</a:t>
            </a:r>
            <a:r>
              <a:rPr lang="es-ES" sz="4400" u="sng" dirty="0" smtClean="0">
                <a:solidFill>
                  <a:schemeClr val="bg1"/>
                </a:solidFill>
              </a:rPr>
              <a:t>:  Excuse me </a:t>
            </a:r>
            <a:r>
              <a:rPr lang="es-ES" sz="4400" dirty="0" smtClean="0">
                <a:solidFill>
                  <a:schemeClr val="bg1"/>
                </a:solidFill>
              </a:rPr>
              <a:t>. Are </a:t>
            </a:r>
            <a:r>
              <a:rPr lang="es-ES" sz="4400" dirty="0" err="1" smtClean="0">
                <a:solidFill>
                  <a:schemeClr val="bg1"/>
                </a:solidFill>
              </a:rPr>
              <a:t>you</a:t>
            </a:r>
            <a:r>
              <a:rPr lang="es-ES" sz="4400" dirty="0" smtClean="0">
                <a:solidFill>
                  <a:schemeClr val="bg1"/>
                </a:solidFill>
              </a:rPr>
              <a:t> new at </a:t>
            </a:r>
            <a:r>
              <a:rPr lang="es-ES" sz="4400" dirty="0" err="1" smtClean="0">
                <a:solidFill>
                  <a:schemeClr val="bg1"/>
                </a:solidFill>
              </a:rPr>
              <a:t>school</a:t>
            </a:r>
            <a:r>
              <a:rPr lang="es-ES" sz="4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s-ES" sz="4400" dirty="0" smtClean="0">
                <a:solidFill>
                  <a:schemeClr val="bg1"/>
                </a:solidFill>
              </a:rPr>
              <a:t>B: Yes, I </a:t>
            </a:r>
            <a:r>
              <a:rPr lang="es-ES" sz="4400" dirty="0" err="1" smtClean="0">
                <a:solidFill>
                  <a:schemeClr val="bg1"/>
                </a:solidFill>
              </a:rPr>
              <a:t>started</a:t>
            </a:r>
            <a:r>
              <a:rPr lang="es-ES" sz="4400" dirty="0" smtClean="0">
                <a:solidFill>
                  <a:schemeClr val="bg1"/>
                </a:solidFill>
              </a:rPr>
              <a:t> a </a:t>
            </a:r>
            <a:r>
              <a:rPr lang="es-ES" sz="4400" dirty="0" err="1" smtClean="0">
                <a:solidFill>
                  <a:schemeClr val="bg1"/>
                </a:solidFill>
              </a:rPr>
              <a:t>week</a:t>
            </a:r>
            <a:r>
              <a:rPr lang="es-ES" sz="4400" dirty="0" smtClean="0">
                <a:solidFill>
                  <a:schemeClr val="bg1"/>
                </a:solidFill>
              </a:rPr>
              <a:t> ago. </a:t>
            </a:r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22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Complete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chemeClr val="bg1"/>
                </a:solidFill>
              </a:rPr>
              <a:t>Patient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 err="1" smtClean="0">
                <a:solidFill>
                  <a:schemeClr val="bg1"/>
                </a:solidFill>
              </a:rPr>
              <a:t>Good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morning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Is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there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any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smtClean="0">
                <a:solidFill>
                  <a:schemeClr val="bg1"/>
                </a:solidFill>
              </a:rPr>
              <a:t>_____ </a:t>
            </a:r>
            <a:r>
              <a:rPr lang="es-ES" b="1" dirty="0" err="1" smtClean="0">
                <a:solidFill>
                  <a:schemeClr val="bg1"/>
                </a:solidFill>
              </a:rPr>
              <a:t>around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  <a:endParaRPr lang="es-ES" b="1" dirty="0">
              <a:solidFill>
                <a:schemeClr val="bg1"/>
              </a:solidFill>
            </a:endParaRPr>
          </a:p>
          <a:p>
            <a:r>
              <a:rPr lang="es-ES" b="1" dirty="0" smtClean="0">
                <a:solidFill>
                  <a:schemeClr val="bg1"/>
                </a:solidFill>
              </a:rPr>
              <a:t>Yes. _____  Martin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 in </a:t>
            </a:r>
            <a:r>
              <a:rPr lang="es-ES" b="1" dirty="0" err="1" smtClean="0">
                <a:solidFill>
                  <a:schemeClr val="bg1"/>
                </a:solidFill>
              </a:rPr>
              <a:t>his</a:t>
            </a:r>
            <a:r>
              <a:rPr lang="es-ES" b="1" dirty="0" smtClean="0">
                <a:solidFill>
                  <a:schemeClr val="bg1"/>
                </a:solidFill>
              </a:rPr>
              <a:t> office.</a:t>
            </a:r>
          </a:p>
          <a:p>
            <a:pPr marL="0" indent="0">
              <a:buNone/>
            </a:pPr>
            <a:endParaRPr lang="es-E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b="1" dirty="0" err="1" smtClean="0">
                <a:solidFill>
                  <a:schemeClr val="bg1"/>
                </a:solidFill>
              </a:rPr>
              <a:t>Parents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 err="1" smtClean="0">
                <a:solidFill>
                  <a:schemeClr val="bg1"/>
                </a:solidFill>
              </a:rPr>
              <a:t>Good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afternoon</a:t>
            </a:r>
            <a:r>
              <a:rPr lang="es-ES" b="1" dirty="0" smtClean="0">
                <a:solidFill>
                  <a:schemeClr val="bg1"/>
                </a:solidFill>
              </a:rPr>
              <a:t>. </a:t>
            </a:r>
            <a:r>
              <a:rPr lang="es-ES" b="1" dirty="0" err="1" smtClean="0">
                <a:solidFill>
                  <a:schemeClr val="bg1"/>
                </a:solidFill>
              </a:rPr>
              <a:t>We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have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arranged</a:t>
            </a:r>
            <a:r>
              <a:rPr lang="es-ES" b="1" dirty="0" smtClean="0">
                <a:solidFill>
                  <a:schemeClr val="bg1"/>
                </a:solidFill>
              </a:rPr>
              <a:t>  a </a:t>
            </a:r>
            <a:r>
              <a:rPr lang="es-ES" b="1" dirty="0" err="1" smtClean="0">
                <a:solidFill>
                  <a:schemeClr val="bg1"/>
                </a:solidFill>
              </a:rPr>
              <a:t>meeting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with</a:t>
            </a:r>
            <a:r>
              <a:rPr lang="es-ES" b="1" dirty="0" smtClean="0">
                <a:solidFill>
                  <a:schemeClr val="bg1"/>
                </a:solidFill>
              </a:rPr>
              <a:t> _____ Patterson.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she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here</a:t>
            </a:r>
            <a:r>
              <a:rPr lang="es-ES" b="1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es-ES" b="1" dirty="0" err="1" smtClean="0">
                <a:solidFill>
                  <a:schemeClr val="bg1"/>
                </a:solidFill>
              </a:rPr>
              <a:t>Secretary</a:t>
            </a:r>
            <a:r>
              <a:rPr lang="es-ES" b="1" dirty="0" smtClean="0">
                <a:solidFill>
                  <a:schemeClr val="bg1"/>
                </a:solidFill>
              </a:rPr>
              <a:t>: </a:t>
            </a:r>
            <a:r>
              <a:rPr lang="es-ES" b="1" dirty="0">
                <a:solidFill>
                  <a:schemeClr val="bg1"/>
                </a:solidFill>
              </a:rPr>
              <a:t>O</a:t>
            </a:r>
            <a:r>
              <a:rPr lang="es-ES" b="1" dirty="0" smtClean="0">
                <a:solidFill>
                  <a:schemeClr val="bg1"/>
                </a:solidFill>
              </a:rPr>
              <a:t>h, yes. </a:t>
            </a:r>
            <a:r>
              <a:rPr lang="es-ES" b="1" dirty="0" err="1" smtClean="0">
                <a:solidFill>
                  <a:schemeClr val="bg1"/>
                </a:solidFill>
              </a:rPr>
              <a:t>This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way</a:t>
            </a:r>
            <a:r>
              <a:rPr lang="es-ES" b="1" dirty="0" smtClean="0">
                <a:solidFill>
                  <a:schemeClr val="bg1"/>
                </a:solidFill>
              </a:rPr>
              <a:t>, </a:t>
            </a:r>
            <a:r>
              <a:rPr lang="es-ES" b="1" dirty="0" err="1" smtClean="0">
                <a:solidFill>
                  <a:schemeClr val="bg1"/>
                </a:solidFill>
              </a:rPr>
              <a:t>please</a:t>
            </a:r>
            <a:r>
              <a:rPr lang="es-ES" b="1" dirty="0" smtClean="0">
                <a:solidFill>
                  <a:schemeClr val="bg1"/>
                </a:solidFill>
              </a:rPr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889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>
            <a:noAutofit/>
          </a:bodyPr>
          <a:lstStyle/>
          <a:p>
            <a:r>
              <a:rPr lang="es-ES" sz="8000" b="1" dirty="0" err="1" smtClean="0">
                <a:solidFill>
                  <a:schemeClr val="bg1"/>
                </a:solidFill>
              </a:rPr>
              <a:t>Answer</a:t>
            </a:r>
            <a:r>
              <a:rPr lang="es-ES" sz="8000" b="1" dirty="0" smtClean="0">
                <a:solidFill>
                  <a:schemeClr val="bg1"/>
                </a:solidFill>
              </a:rPr>
              <a:t> </a:t>
            </a:r>
            <a:endParaRPr lang="es-E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7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692</Words>
  <Application>Microsoft Office PowerPoint</Application>
  <PresentationFormat>On-screen Show (4:3)</PresentationFormat>
  <Paragraphs>118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Cultural tip </vt:lpstr>
      <vt:lpstr>We use Dr</vt:lpstr>
      <vt:lpstr>Practice </vt:lpstr>
      <vt:lpstr>Slide 5</vt:lpstr>
      <vt:lpstr>Answer </vt:lpstr>
      <vt:lpstr>Slide 7</vt:lpstr>
      <vt:lpstr>Complete </vt:lpstr>
      <vt:lpstr>Answer </vt:lpstr>
      <vt:lpstr>Complete </vt:lpstr>
      <vt:lpstr>Slide 11</vt:lpstr>
      <vt:lpstr>Answer </vt:lpstr>
      <vt:lpstr>Slide 13</vt:lpstr>
      <vt:lpstr>Slide 14</vt:lpstr>
      <vt:lpstr>Answer </vt:lpstr>
      <vt:lpstr>Slide 16</vt:lpstr>
      <vt:lpstr>At a shop</vt:lpstr>
      <vt:lpstr>Answer </vt:lpstr>
      <vt:lpstr>At a shop</vt:lpstr>
      <vt:lpstr>At a shop </vt:lpstr>
      <vt:lpstr>Answer </vt:lpstr>
      <vt:lpstr>At a shop </vt:lpstr>
      <vt:lpstr>Informal situations</vt:lpstr>
      <vt:lpstr>Answer </vt:lpstr>
      <vt:lpstr>Informal situations</vt:lpstr>
      <vt:lpstr>At home</vt:lpstr>
      <vt:lpstr>Answer </vt:lpstr>
      <vt:lpstr>At home</vt:lpstr>
      <vt:lpstr>Slide 29</vt:lpstr>
      <vt:lpstr>Slide 30</vt:lpstr>
      <vt:lpstr> When we talk to someone directly, we use names and titles: </vt:lpstr>
      <vt:lpstr> When we talk to someone directly, we use names and titles: </vt:lpstr>
      <vt:lpstr>Successful language learner  Anecdote  in Hong Kong </vt:lpstr>
      <vt:lpstr>Successful language learners </vt:lpstr>
      <vt:lpstr>Successful language learners </vt:lpstr>
      <vt:lpstr> Successful language learners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the conversation</dc:title>
  <dc:creator>Isora &amp; Garbey</dc:creator>
  <cp:lastModifiedBy>Och</cp:lastModifiedBy>
  <cp:revision>72</cp:revision>
  <dcterms:created xsi:type="dcterms:W3CDTF">2006-08-16T00:00:00Z</dcterms:created>
  <dcterms:modified xsi:type="dcterms:W3CDTF">2016-03-01T04:37:12Z</dcterms:modified>
</cp:coreProperties>
</file>